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336" r:id="rId2"/>
    <p:sldId id="412" r:id="rId3"/>
    <p:sldId id="413" r:id="rId4"/>
    <p:sldId id="333" r:id="rId5"/>
    <p:sldId id="381" r:id="rId6"/>
    <p:sldId id="422" r:id="rId7"/>
    <p:sldId id="418" r:id="rId8"/>
    <p:sldId id="403" r:id="rId9"/>
    <p:sldId id="431" r:id="rId10"/>
    <p:sldId id="426" r:id="rId11"/>
    <p:sldId id="420" r:id="rId12"/>
    <p:sldId id="421" r:id="rId13"/>
    <p:sldId id="428" r:id="rId14"/>
    <p:sldId id="427" r:id="rId15"/>
    <p:sldId id="408" r:id="rId16"/>
    <p:sldId id="429" r:id="rId17"/>
    <p:sldId id="417" r:id="rId18"/>
    <p:sldId id="423" r:id="rId19"/>
    <p:sldId id="380" r:id="rId20"/>
    <p:sldId id="390" r:id="rId21"/>
    <p:sldId id="392" r:id="rId22"/>
    <p:sldId id="424" r:id="rId23"/>
    <p:sldId id="349" r:id="rId24"/>
    <p:sldId id="425" r:id="rId25"/>
    <p:sldId id="430" r:id="rId26"/>
    <p:sldId id="43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52E"/>
    <a:srgbClr val="3DD8FF"/>
    <a:srgbClr val="43FF54"/>
    <a:srgbClr val="F98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9"/>
    <p:restoredTop sz="95735" autoAdjust="0"/>
  </p:normalViewPr>
  <p:slideViewPr>
    <p:cSldViewPr snapToGrid="0" snapToObjects="1">
      <p:cViewPr varScale="1">
        <p:scale>
          <a:sx n="108" d="100"/>
          <a:sy n="108" d="100"/>
        </p:scale>
        <p:origin x="1024" y="200"/>
      </p:cViewPr>
      <p:guideLst>
        <p:guide orient="horz" pos="2160"/>
        <p:guide pos="2880"/>
      </p:guideLst>
    </p:cSldViewPr>
  </p:slideViewPr>
  <p:outlineViewPr>
    <p:cViewPr>
      <p:scale>
        <a:sx n="33" d="100"/>
        <a:sy n="33" d="100"/>
      </p:scale>
      <p:origin x="0" y="-56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9F9D6-0936-0A44-8D77-FCADF68F9906}" type="datetimeFigureOut">
              <a:rPr lang="en-US" smtClean="0"/>
              <a:t>10/7/21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A951B4-D45D-3C46-AC4A-CB7D1C8721AB}" type="slidenum">
              <a:rPr lang="en-US" smtClean="0"/>
              <a:t>‹#›</a:t>
            </a:fld>
            <a:endParaRPr lang="en-US"/>
          </a:p>
        </p:txBody>
      </p:sp>
    </p:spTree>
    <p:extLst>
      <p:ext uri="{BB962C8B-B14F-4D97-AF65-F5344CB8AC3E}">
        <p14:creationId xmlns:p14="http://schemas.microsoft.com/office/powerpoint/2010/main" val="41828606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err="1"/>
              <a:t>Je</a:t>
            </a:r>
            <a:r>
              <a:rPr lang="en-US" sz="4000" dirty="0"/>
              <a:t> </a:t>
            </a:r>
            <a:r>
              <a:rPr lang="en-US" sz="4000" dirty="0" err="1"/>
              <a:t>vais</a:t>
            </a:r>
            <a:r>
              <a:rPr lang="en-US" sz="4000" dirty="0"/>
              <a:t> </a:t>
            </a:r>
            <a:r>
              <a:rPr lang="en-US" sz="4000" dirty="0" err="1"/>
              <a:t>vous</a:t>
            </a:r>
            <a:r>
              <a:rPr lang="en-US" sz="4000" baseline="0" dirty="0"/>
              <a:t> </a:t>
            </a:r>
            <a:r>
              <a:rPr lang="en-US" sz="4000" baseline="0" dirty="0" err="1"/>
              <a:t>raconter</a:t>
            </a:r>
            <a:r>
              <a:rPr lang="en-US" sz="4000" baseline="0" dirty="0"/>
              <a:t> </a:t>
            </a:r>
            <a:r>
              <a:rPr lang="en-US" sz="4000" baseline="0" dirty="0" err="1"/>
              <a:t>l'histoire</a:t>
            </a:r>
            <a:r>
              <a:rPr lang="en-US" sz="4000" baseline="0" dirty="0"/>
              <a:t> de la </a:t>
            </a:r>
            <a:r>
              <a:rPr lang="en-US" sz="4000" baseline="0" dirty="0" err="1"/>
              <a:t>sélection</a:t>
            </a:r>
            <a:r>
              <a:rPr lang="en-US" sz="4000" baseline="0" dirty="0"/>
              <a:t> </a:t>
            </a:r>
            <a:r>
              <a:rPr lang="en-US" sz="4000" baseline="0" dirty="0" err="1"/>
              <a:t>naturelle</a:t>
            </a:r>
            <a:r>
              <a:rPr lang="en-US" sz="4000" baseline="0" dirty="0"/>
              <a:t>, qui </a:t>
            </a:r>
            <a:r>
              <a:rPr lang="en-US" sz="4000" baseline="0" dirty="0" err="1"/>
              <a:t>est</a:t>
            </a:r>
            <a:r>
              <a:rPr lang="en-US" sz="4000" baseline="0" dirty="0"/>
              <a:t> </a:t>
            </a:r>
            <a:r>
              <a:rPr lang="en-US" sz="4000" baseline="0" dirty="0" err="1"/>
              <a:t>responsable</a:t>
            </a:r>
            <a:r>
              <a:rPr lang="en-US" sz="4000" baseline="0" dirty="0"/>
              <a:t> de </a:t>
            </a:r>
            <a:r>
              <a:rPr lang="en-US" sz="4000" baseline="0" dirty="0" err="1"/>
              <a:t>toute</a:t>
            </a:r>
            <a:r>
              <a:rPr lang="en-US" sz="4000" baseline="0" dirty="0"/>
              <a:t> la </a:t>
            </a:r>
            <a:r>
              <a:rPr lang="en-US" sz="4000" baseline="0" dirty="0" err="1"/>
              <a:t>diversité</a:t>
            </a:r>
            <a:r>
              <a:rPr lang="en-US" sz="4000" baseline="0" dirty="0"/>
              <a:t> de la vie sur la </a:t>
            </a:r>
            <a:r>
              <a:rPr lang="en-US" sz="4000" baseline="0" dirty="0" err="1"/>
              <a:t>planète</a:t>
            </a:r>
            <a:r>
              <a:rPr lang="en-US" sz="4000" baseline="0" dirty="0"/>
              <a:t>.</a:t>
            </a:r>
            <a:endParaRPr lang="en-US" sz="4000" dirty="0"/>
          </a:p>
        </p:txBody>
      </p:sp>
      <p:sp>
        <p:nvSpPr>
          <p:cNvPr id="4" name="Slide Number Placeholder 3"/>
          <p:cNvSpPr>
            <a:spLocks noGrp="1"/>
          </p:cNvSpPr>
          <p:nvPr>
            <p:ph type="sldNum" sz="quarter" idx="10"/>
          </p:nvPr>
        </p:nvSpPr>
        <p:spPr/>
        <p:txBody>
          <a:bodyPr/>
          <a:lstStyle/>
          <a:p>
            <a:fld id="{CDA951B4-D45D-3C46-AC4A-CB7D1C8721AB}" type="slidenum">
              <a:rPr lang="en-US" smtClean="0"/>
              <a:t>1</a:t>
            </a:fld>
            <a:endParaRPr lang="en-US"/>
          </a:p>
        </p:txBody>
      </p:sp>
    </p:spTree>
    <p:extLst>
      <p:ext uri="{BB962C8B-B14F-4D97-AF65-F5344CB8AC3E}">
        <p14:creationId xmlns:p14="http://schemas.microsoft.com/office/powerpoint/2010/main" val="45246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4</a:t>
            </a:fld>
            <a:endParaRPr lang="en-US"/>
          </a:p>
        </p:txBody>
      </p:sp>
    </p:spTree>
    <p:extLst>
      <p:ext uri="{BB962C8B-B14F-4D97-AF65-F5344CB8AC3E}">
        <p14:creationId xmlns:p14="http://schemas.microsoft.com/office/powerpoint/2010/main" val="4079443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19</a:t>
            </a:fld>
            <a:endParaRPr lang="en-US"/>
          </a:p>
        </p:txBody>
      </p:sp>
    </p:spTree>
    <p:extLst>
      <p:ext uri="{BB962C8B-B14F-4D97-AF65-F5344CB8AC3E}">
        <p14:creationId xmlns:p14="http://schemas.microsoft.com/office/powerpoint/2010/main" val="949344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(a) and interpatient (b) genetic distances, averaged over patients, at different positions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The upper and lower histograms in each figure correspond to synonymous and nonsynonymous sites, respectively. Dots on the upper horizontal line in panel a show the positions of sporadic mutations (seen only once in the data set).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23</a:t>
            </a:fld>
            <a:endParaRPr lang="en-US"/>
          </a:p>
        </p:txBody>
      </p:sp>
    </p:spTree>
    <p:extLst>
      <p:ext uri="{BB962C8B-B14F-4D97-AF65-F5344CB8AC3E}">
        <p14:creationId xmlns:p14="http://schemas.microsoft.com/office/powerpoint/2010/main" val="96824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ru-RU"/>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t>10/7/21</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t>10/7/21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B1A24CD3-204F-4468-8EE4-28A6668D006A}" type="datetimeFigureOut">
              <a:rPr lang="en-US" smtClean="0"/>
              <a:t>10/7/21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B1A24CD3-204F-4468-8EE4-28A6668D006A}" type="datetimeFigureOut">
              <a:rPr lang="en-US" smtClean="0"/>
              <a:t>10/7/21</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10/7/21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ru-RU"/>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10/7/21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Content Placeholder 2"/>
          <p:cNvSpPr>
            <a:spLocks noGrp="1"/>
          </p:cNvSpPr>
          <p:nvPr>
            <p:ph idx="1"/>
          </p:nvPr>
        </p:nvSpPr>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10/7/21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ru-RU"/>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B1A24CD3-204F-4468-8EE4-28A6668D006A}" type="datetimeFigureOut">
              <a:rPr lang="en-US" smtClean="0"/>
              <a:t>10/7/21</a:t>
            </a:fld>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ru-RU"/>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ru-RU"/>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10/7/21</a:t>
            </a:fld>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B1A24CD3-204F-4468-8EE4-28A6668D006A}" type="datetimeFigureOut">
              <a:rPr lang="en-US" smtClean="0"/>
              <a:t>10/7/21</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ru-RU"/>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t>10/7/21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ru-RU"/>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t>10/7/21</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4163" y="4192651"/>
            <a:ext cx="7145205" cy="1048684"/>
          </a:xfrm>
        </p:spPr>
        <p:txBody>
          <a:bodyPr>
            <a:noAutofit/>
          </a:bodyPr>
          <a:lstStyle/>
          <a:p>
            <a:r>
              <a:rPr lang="ru-RU" sz="3600" dirty="0"/>
              <a:t>Законы эволюции</a:t>
            </a:r>
            <a:endParaRPr lang="en-US" sz="3600" dirty="0"/>
          </a:p>
        </p:txBody>
      </p:sp>
      <p:sp>
        <p:nvSpPr>
          <p:cNvPr id="3" name="Subtitle 2"/>
          <p:cNvSpPr>
            <a:spLocks noGrp="1"/>
          </p:cNvSpPr>
          <p:nvPr>
            <p:ph type="subTitle" idx="1"/>
          </p:nvPr>
        </p:nvSpPr>
        <p:spPr>
          <a:xfrm>
            <a:off x="1659988" y="5723260"/>
            <a:ext cx="6615794" cy="841025"/>
          </a:xfrm>
        </p:spPr>
        <p:txBody>
          <a:bodyPr>
            <a:normAutofit/>
          </a:bodyPr>
          <a:lstStyle/>
          <a:p>
            <a:r>
              <a:rPr lang="ru-RU"/>
              <a:t>Игорь Мартынович Рузин</a:t>
            </a:r>
            <a:r>
              <a:rPr lang="en-US"/>
              <a:t> </a:t>
            </a:r>
            <a:r>
              <a:rPr lang="ru-RU"/>
              <a:t>          </a:t>
            </a:r>
            <a:r>
              <a:rPr lang="en-US"/>
              <a:t>igor.rouzine@iephb.ru</a:t>
            </a:r>
            <a:endParaRPr lang="ru-RU"/>
          </a:p>
          <a:p>
            <a:r>
              <a:rPr lang="ru-RU"/>
              <a:t> </a:t>
            </a:r>
            <a:endParaRPr lang="en-GB" dirty="0"/>
          </a:p>
        </p:txBody>
      </p:sp>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pic>
        <p:nvPicPr>
          <p:cNvPr id="10" name="Picture 9">
            <a:extLst>
              <a:ext uri="{FF2B5EF4-FFF2-40B4-BE49-F238E27FC236}">
                <a16:creationId xmlns:a16="http://schemas.microsoft.com/office/drawing/2014/main" id="{4EDDE9B9-6564-724D-A1D4-3FBBDB7ED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24" y="321425"/>
            <a:ext cx="5514109" cy="1436704"/>
          </a:xfrm>
          <a:prstGeom prst="rect">
            <a:avLst/>
          </a:prstGeom>
        </p:spPr>
      </p:pic>
      <p:pic>
        <p:nvPicPr>
          <p:cNvPr id="16" name="Picture 15">
            <a:extLst>
              <a:ext uri="{FF2B5EF4-FFF2-40B4-BE49-F238E27FC236}">
                <a16:creationId xmlns:a16="http://schemas.microsoft.com/office/drawing/2014/main" id="{5E7ED1D0-2814-5343-8793-DB185B9B1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939" y="1440267"/>
            <a:ext cx="2688749" cy="2720758"/>
          </a:xfrm>
          <a:prstGeom prst="rect">
            <a:avLst/>
          </a:prstGeom>
        </p:spPr>
      </p:pic>
    </p:spTree>
    <p:extLst>
      <p:ext uri="{BB962C8B-B14F-4D97-AF65-F5344CB8AC3E}">
        <p14:creationId xmlns:p14="http://schemas.microsoft.com/office/powerpoint/2010/main" val="689792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745">
        <p159:morph option="byObject"/>
      </p:transition>
    </mc:Choice>
    <mc:Fallback xmlns="">
      <p:transition spd="slow" advTm="117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16A7-6152-9D46-8D20-81B1A105CD39}"/>
              </a:ext>
            </a:extLst>
          </p:cNvPr>
          <p:cNvSpPr>
            <a:spLocks noGrp="1"/>
          </p:cNvSpPr>
          <p:nvPr>
            <p:ph type="title"/>
          </p:nvPr>
        </p:nvSpPr>
        <p:spPr>
          <a:xfrm>
            <a:off x="457198" y="410817"/>
            <a:ext cx="7401341" cy="1143000"/>
          </a:xfrm>
        </p:spPr>
        <p:txBody>
          <a:bodyPr/>
          <a:lstStyle/>
          <a:p>
            <a:r>
              <a:rPr lang="ru-RU" dirty="0"/>
              <a:t>Классификация параметрических режимов</a:t>
            </a:r>
            <a:endParaRPr lang="en-FR" dirty="0"/>
          </a:p>
        </p:txBody>
      </p:sp>
      <p:pic>
        <p:nvPicPr>
          <p:cNvPr id="6" name="Picture 5">
            <a:extLst>
              <a:ext uri="{FF2B5EF4-FFF2-40B4-BE49-F238E27FC236}">
                <a16:creationId xmlns:a16="http://schemas.microsoft.com/office/drawing/2014/main" id="{9444D0C9-31CA-794C-A8EF-04D9BAC59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186" y="1700419"/>
            <a:ext cx="4216400" cy="647700"/>
          </a:xfrm>
          <a:prstGeom prst="rect">
            <a:avLst/>
          </a:prstGeom>
        </p:spPr>
      </p:pic>
      <p:grpSp>
        <p:nvGrpSpPr>
          <p:cNvPr id="25" name="Group 24">
            <a:extLst>
              <a:ext uri="{FF2B5EF4-FFF2-40B4-BE49-F238E27FC236}">
                <a16:creationId xmlns:a16="http://schemas.microsoft.com/office/drawing/2014/main" id="{C06F6D88-1563-CB42-B027-92A2A16F261C}"/>
              </a:ext>
            </a:extLst>
          </p:cNvPr>
          <p:cNvGrpSpPr/>
          <p:nvPr/>
        </p:nvGrpSpPr>
        <p:grpSpPr>
          <a:xfrm>
            <a:off x="457198" y="2837735"/>
            <a:ext cx="8023637" cy="2707565"/>
            <a:chOff x="457198" y="2837735"/>
            <a:chExt cx="8023637" cy="2707565"/>
          </a:xfrm>
        </p:grpSpPr>
        <p:pic>
          <p:nvPicPr>
            <p:cNvPr id="8" name="Picture 7">
              <a:extLst>
                <a:ext uri="{FF2B5EF4-FFF2-40B4-BE49-F238E27FC236}">
                  <a16:creationId xmlns:a16="http://schemas.microsoft.com/office/drawing/2014/main" id="{51CF7C0B-3BB6-4D4C-A586-AF23A5FF1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8" y="2837735"/>
              <a:ext cx="8023637" cy="2707565"/>
            </a:xfrm>
            <a:prstGeom prst="rect">
              <a:avLst/>
            </a:prstGeom>
          </p:spPr>
        </p:pic>
        <p:cxnSp>
          <p:nvCxnSpPr>
            <p:cNvPr id="10" name="Straight Connector 9">
              <a:extLst>
                <a:ext uri="{FF2B5EF4-FFF2-40B4-BE49-F238E27FC236}">
                  <a16:creationId xmlns:a16="http://schemas.microsoft.com/office/drawing/2014/main" id="{4C5364E9-8CC0-2A4F-85CF-2DF890222C4E}"/>
                </a:ext>
              </a:extLst>
            </p:cNvPr>
            <p:cNvCxnSpPr>
              <a:cxnSpLocks/>
            </p:cNvCxnSpPr>
            <p:nvPr/>
          </p:nvCxnSpPr>
          <p:spPr>
            <a:xfrm>
              <a:off x="606008" y="3824396"/>
              <a:ext cx="7726018" cy="0"/>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73BFFEC-EC23-E74A-8DB5-51670B44D76F}"/>
                </a:ext>
              </a:extLst>
            </p:cNvPr>
            <p:cNvCxnSpPr>
              <a:cxnSpLocks/>
            </p:cNvCxnSpPr>
            <p:nvPr/>
          </p:nvCxnSpPr>
          <p:spPr>
            <a:xfrm>
              <a:off x="606008" y="2996135"/>
              <a:ext cx="7726018" cy="0"/>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3F0C60C-C4DD-EC46-9028-961A97C2CE89}"/>
                </a:ext>
              </a:extLst>
            </p:cNvPr>
            <p:cNvCxnSpPr>
              <a:cxnSpLocks/>
            </p:cNvCxnSpPr>
            <p:nvPr/>
          </p:nvCxnSpPr>
          <p:spPr>
            <a:xfrm>
              <a:off x="4866582" y="3022639"/>
              <a:ext cx="0" cy="2496783"/>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147F70-C2EE-AA4A-A1DB-39D63BD99E84}"/>
                </a:ext>
              </a:extLst>
            </p:cNvPr>
            <p:cNvCxnSpPr>
              <a:cxnSpLocks/>
            </p:cNvCxnSpPr>
            <p:nvPr/>
          </p:nvCxnSpPr>
          <p:spPr>
            <a:xfrm>
              <a:off x="1507155" y="3009387"/>
              <a:ext cx="0" cy="2510035"/>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419C1BE-7493-A744-A051-352B11A0DFD0}"/>
                </a:ext>
              </a:extLst>
            </p:cNvPr>
            <p:cNvCxnSpPr>
              <a:cxnSpLocks/>
            </p:cNvCxnSpPr>
            <p:nvPr/>
          </p:nvCxnSpPr>
          <p:spPr>
            <a:xfrm>
              <a:off x="619260" y="5519422"/>
              <a:ext cx="7726018" cy="0"/>
            </a:xfrm>
            <a:prstGeom prst="line">
              <a:avLst/>
            </a:prstGeom>
            <a:ln w="50800"/>
          </p:spPr>
          <p:style>
            <a:lnRef idx="2">
              <a:schemeClr val="accent1"/>
            </a:lnRef>
            <a:fillRef idx="0">
              <a:schemeClr val="accent1"/>
            </a:fillRef>
            <a:effectRef idx="1">
              <a:schemeClr val="accent1"/>
            </a:effectRef>
            <a:fontRef idx="minor">
              <a:schemeClr val="tx1"/>
            </a:fontRef>
          </p:style>
        </p:cxnSp>
      </p:grpSp>
      <p:sp>
        <p:nvSpPr>
          <p:cNvPr id="26" name="Rectangle 25">
            <a:extLst>
              <a:ext uri="{FF2B5EF4-FFF2-40B4-BE49-F238E27FC236}">
                <a16:creationId xmlns:a16="http://schemas.microsoft.com/office/drawing/2014/main" id="{6D9B6457-585C-B042-8585-537D743B959D}"/>
              </a:ext>
            </a:extLst>
          </p:cNvPr>
          <p:cNvSpPr/>
          <p:nvPr/>
        </p:nvSpPr>
        <p:spPr>
          <a:xfrm>
            <a:off x="1338477" y="2917247"/>
            <a:ext cx="3647376" cy="2707565"/>
          </a:xfrm>
          <a:prstGeom prst="rect">
            <a:avLst/>
          </a:prstGeom>
          <a:solidFill>
            <a:srgbClr val="FFFF00">
              <a:alpha val="11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1976679334"/>
      </p:ext>
    </p:extLst>
  </p:cSld>
  <p:clrMapOvr>
    <a:masterClrMapping/>
  </p:clrMapOvr>
  <p:transition spd="slow"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16A7-6152-9D46-8D20-81B1A105CD39}"/>
              </a:ext>
            </a:extLst>
          </p:cNvPr>
          <p:cNvSpPr>
            <a:spLocks noGrp="1"/>
          </p:cNvSpPr>
          <p:nvPr>
            <p:ph type="title"/>
          </p:nvPr>
        </p:nvSpPr>
        <p:spPr>
          <a:xfrm>
            <a:off x="457198" y="410817"/>
            <a:ext cx="6508377" cy="1143000"/>
          </a:xfrm>
        </p:spPr>
        <p:txBody>
          <a:bodyPr/>
          <a:lstStyle/>
          <a:p>
            <a:r>
              <a:rPr lang="ru-RU" dirty="0"/>
              <a:t>Средние величины</a:t>
            </a:r>
            <a:endParaRPr lang="en-FR" dirty="0"/>
          </a:p>
        </p:txBody>
      </p:sp>
      <p:pic>
        <p:nvPicPr>
          <p:cNvPr id="8" name="Picture 7">
            <a:extLst>
              <a:ext uri="{FF2B5EF4-FFF2-40B4-BE49-F238E27FC236}">
                <a16:creationId xmlns:a16="http://schemas.microsoft.com/office/drawing/2014/main" id="{8DE35FE6-4032-2446-9D50-7FE41A3CD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87" y="2095970"/>
            <a:ext cx="3327400" cy="838200"/>
          </a:xfrm>
          <a:prstGeom prst="rect">
            <a:avLst/>
          </a:prstGeom>
        </p:spPr>
      </p:pic>
      <p:sp>
        <p:nvSpPr>
          <p:cNvPr id="11" name="TextBox 10">
            <a:extLst>
              <a:ext uri="{FF2B5EF4-FFF2-40B4-BE49-F238E27FC236}">
                <a16:creationId xmlns:a16="http://schemas.microsoft.com/office/drawing/2014/main" id="{560D7B3D-1563-4A44-9CE3-D5016EA4B9FC}"/>
              </a:ext>
            </a:extLst>
          </p:cNvPr>
          <p:cNvSpPr txBox="1"/>
          <p:nvPr/>
        </p:nvSpPr>
        <p:spPr>
          <a:xfrm>
            <a:off x="823015" y="1805288"/>
            <a:ext cx="3327400" cy="369332"/>
          </a:xfrm>
          <a:prstGeom prst="rect">
            <a:avLst/>
          </a:prstGeom>
          <a:noFill/>
        </p:spPr>
        <p:txBody>
          <a:bodyPr wrap="square" rtlCol="0">
            <a:spAutoFit/>
          </a:bodyPr>
          <a:lstStyle/>
          <a:p>
            <a:r>
              <a:rPr lang="ru-RU" dirty="0"/>
              <a:t>Среднее по ансамблю</a:t>
            </a:r>
            <a:endParaRPr lang="en-FR" dirty="0"/>
          </a:p>
        </p:txBody>
      </p:sp>
      <p:sp>
        <p:nvSpPr>
          <p:cNvPr id="17" name="TextBox 16">
            <a:extLst>
              <a:ext uri="{FF2B5EF4-FFF2-40B4-BE49-F238E27FC236}">
                <a16:creationId xmlns:a16="http://schemas.microsoft.com/office/drawing/2014/main" id="{EFA94E43-E4B5-ED43-914A-32E8A0842D82}"/>
              </a:ext>
            </a:extLst>
          </p:cNvPr>
          <p:cNvSpPr txBox="1"/>
          <p:nvPr/>
        </p:nvSpPr>
        <p:spPr>
          <a:xfrm>
            <a:off x="949463" y="2828229"/>
            <a:ext cx="4572000" cy="1200329"/>
          </a:xfrm>
          <a:prstGeom prst="rect">
            <a:avLst/>
          </a:prstGeom>
          <a:noFill/>
        </p:spPr>
        <p:txBody>
          <a:bodyPr wrap="square">
            <a:spAutoFit/>
          </a:bodyPr>
          <a:lstStyle/>
          <a:p>
            <a:r>
              <a:rPr lang="ru-RU" dirty="0"/>
              <a:t> </a:t>
            </a:r>
            <a:r>
              <a:rPr lang="en-US" dirty="0"/>
              <a:t>   </a:t>
            </a:r>
            <a:br>
              <a:rPr lang="en-US" dirty="0"/>
            </a:br>
            <a:r>
              <a:rPr lang="en-US" dirty="0"/>
              <a:t>A(f) = f</a:t>
            </a:r>
          </a:p>
          <a:p>
            <a:br>
              <a:rPr lang="en-US" dirty="0"/>
            </a:br>
            <a:r>
              <a:rPr lang="en-US" dirty="0"/>
              <a:t>A(f) = T = 2f(1-f) </a:t>
            </a:r>
            <a:endParaRPr lang="en-FR" dirty="0"/>
          </a:p>
        </p:txBody>
      </p:sp>
      <p:pic>
        <p:nvPicPr>
          <p:cNvPr id="13" name="Picture 12">
            <a:extLst>
              <a:ext uri="{FF2B5EF4-FFF2-40B4-BE49-F238E27FC236}">
                <a16:creationId xmlns:a16="http://schemas.microsoft.com/office/drawing/2014/main" id="{FB92C72E-BAC1-5849-965A-6630C35F8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935" y="2549223"/>
            <a:ext cx="5257800" cy="927100"/>
          </a:xfrm>
          <a:prstGeom prst="rect">
            <a:avLst/>
          </a:prstGeom>
        </p:spPr>
      </p:pic>
      <p:sp>
        <p:nvSpPr>
          <p:cNvPr id="14" name="Rectangle 13">
            <a:extLst>
              <a:ext uri="{FF2B5EF4-FFF2-40B4-BE49-F238E27FC236}">
                <a16:creationId xmlns:a16="http://schemas.microsoft.com/office/drawing/2014/main" id="{EABEA3EF-EA83-1640-8E5E-B5973EC1863F}"/>
              </a:ext>
            </a:extLst>
          </p:cNvPr>
          <p:cNvSpPr/>
          <p:nvPr/>
        </p:nvSpPr>
        <p:spPr>
          <a:xfrm>
            <a:off x="7739269" y="2612674"/>
            <a:ext cx="1287945" cy="165155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cxnSp>
        <p:nvCxnSpPr>
          <p:cNvPr id="16" name="Straight Arrow Connector 15">
            <a:extLst>
              <a:ext uri="{FF2B5EF4-FFF2-40B4-BE49-F238E27FC236}">
                <a16:creationId xmlns:a16="http://schemas.microsoft.com/office/drawing/2014/main" id="{19C0B4E5-2D76-A644-AD53-BCB41C11DF39}"/>
              </a:ext>
            </a:extLst>
          </p:cNvPr>
          <p:cNvCxnSpPr>
            <a:cxnSpLocks/>
          </p:cNvCxnSpPr>
          <p:nvPr/>
        </p:nvCxnSpPr>
        <p:spPr>
          <a:xfrm flipH="1" flipV="1">
            <a:off x="3339549" y="2828229"/>
            <a:ext cx="755786" cy="341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02C47E7-5E48-6040-AABC-3E818D327913}"/>
              </a:ext>
            </a:extLst>
          </p:cNvPr>
          <p:cNvCxnSpPr>
            <a:cxnSpLocks/>
          </p:cNvCxnSpPr>
          <p:nvPr/>
        </p:nvCxnSpPr>
        <p:spPr>
          <a:xfrm flipV="1">
            <a:off x="1895061" y="2828229"/>
            <a:ext cx="622852" cy="418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D54963D-EFD5-8F46-A5A5-A404F11F29D4}"/>
              </a:ext>
            </a:extLst>
          </p:cNvPr>
          <p:cNvCxnSpPr>
            <a:cxnSpLocks/>
          </p:cNvCxnSpPr>
          <p:nvPr/>
        </p:nvCxnSpPr>
        <p:spPr>
          <a:xfrm flipV="1">
            <a:off x="2553527" y="2828229"/>
            <a:ext cx="57150" cy="782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D9972F-617D-594E-A016-A8A2C0D3C05C}"/>
              </a:ext>
            </a:extLst>
          </p:cNvPr>
          <p:cNvCxnSpPr>
            <a:cxnSpLocks/>
          </p:cNvCxnSpPr>
          <p:nvPr/>
        </p:nvCxnSpPr>
        <p:spPr>
          <a:xfrm>
            <a:off x="3073398" y="2934170"/>
            <a:ext cx="1339576" cy="17305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37B86014-5CA2-B846-859C-6851AA5A7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974" y="4682167"/>
            <a:ext cx="939800" cy="838200"/>
          </a:xfrm>
          <a:prstGeom prst="rect">
            <a:avLst/>
          </a:prstGeom>
        </p:spPr>
      </p:pic>
      <p:pic>
        <p:nvPicPr>
          <p:cNvPr id="29" name="Picture 28">
            <a:extLst>
              <a:ext uri="{FF2B5EF4-FFF2-40B4-BE49-F238E27FC236}">
                <a16:creationId xmlns:a16="http://schemas.microsoft.com/office/drawing/2014/main" id="{5C5C15B4-FF78-6A43-BECC-7A71297C8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5749" y="5554770"/>
            <a:ext cx="1460500" cy="736600"/>
          </a:xfrm>
          <a:prstGeom prst="rect">
            <a:avLst/>
          </a:prstGeom>
        </p:spPr>
      </p:pic>
      <p:pic>
        <p:nvPicPr>
          <p:cNvPr id="31" name="Content Placeholder 4">
            <a:extLst>
              <a:ext uri="{FF2B5EF4-FFF2-40B4-BE49-F238E27FC236}">
                <a16:creationId xmlns:a16="http://schemas.microsoft.com/office/drawing/2014/main" id="{04C365C5-D3E8-E240-A651-94E06AD94543}"/>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280473" y="4417393"/>
            <a:ext cx="2289339" cy="1873096"/>
          </a:xfrm>
        </p:spPr>
      </p:pic>
      <p:sp>
        <p:nvSpPr>
          <p:cNvPr id="32" name="TextBox 31">
            <a:extLst>
              <a:ext uri="{FF2B5EF4-FFF2-40B4-BE49-F238E27FC236}">
                <a16:creationId xmlns:a16="http://schemas.microsoft.com/office/drawing/2014/main" id="{2345B476-46BF-EA4C-A783-217EF879B810}"/>
              </a:ext>
            </a:extLst>
          </p:cNvPr>
          <p:cNvSpPr txBox="1"/>
          <p:nvPr/>
        </p:nvSpPr>
        <p:spPr>
          <a:xfrm>
            <a:off x="949463" y="6077851"/>
            <a:ext cx="2765501" cy="369332"/>
          </a:xfrm>
          <a:prstGeom prst="rect">
            <a:avLst/>
          </a:prstGeom>
          <a:noFill/>
        </p:spPr>
        <p:txBody>
          <a:bodyPr wrap="none" rtlCol="0">
            <a:spAutoFit/>
          </a:bodyPr>
          <a:lstStyle/>
          <a:p>
            <a:r>
              <a:rPr lang="ru-RU" dirty="0"/>
              <a:t>Домашнее задание 2</a:t>
            </a:r>
            <a:endParaRPr lang="en-FR" dirty="0"/>
          </a:p>
        </p:txBody>
      </p:sp>
    </p:spTree>
    <p:extLst>
      <p:ext uri="{BB962C8B-B14F-4D97-AF65-F5344CB8AC3E}">
        <p14:creationId xmlns:p14="http://schemas.microsoft.com/office/powerpoint/2010/main" val="268952790"/>
      </p:ext>
    </p:extLst>
  </p:cSld>
  <p:clrMapOvr>
    <a:masterClrMapping/>
  </p:clrMapOvr>
  <p:transition spd="slow"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16A7-6152-9D46-8D20-81B1A105CD39}"/>
              </a:ext>
            </a:extLst>
          </p:cNvPr>
          <p:cNvSpPr>
            <a:spLocks noGrp="1"/>
          </p:cNvSpPr>
          <p:nvPr>
            <p:ph type="title"/>
          </p:nvPr>
        </p:nvSpPr>
        <p:spPr>
          <a:xfrm>
            <a:off x="457198" y="410817"/>
            <a:ext cx="6508377" cy="1143000"/>
          </a:xfrm>
        </p:spPr>
        <p:txBody>
          <a:bodyPr/>
          <a:lstStyle/>
          <a:p>
            <a:r>
              <a:rPr lang="ru-RU" dirty="0"/>
              <a:t>Средние величины</a:t>
            </a:r>
            <a:endParaRPr lang="en-FR" dirty="0"/>
          </a:p>
        </p:txBody>
      </p:sp>
      <p:sp>
        <p:nvSpPr>
          <p:cNvPr id="17" name="TextBox 16">
            <a:extLst>
              <a:ext uri="{FF2B5EF4-FFF2-40B4-BE49-F238E27FC236}">
                <a16:creationId xmlns:a16="http://schemas.microsoft.com/office/drawing/2014/main" id="{EFA94E43-E4B5-ED43-914A-32E8A0842D82}"/>
              </a:ext>
            </a:extLst>
          </p:cNvPr>
          <p:cNvSpPr txBox="1"/>
          <p:nvPr/>
        </p:nvSpPr>
        <p:spPr>
          <a:xfrm>
            <a:off x="949463" y="2828229"/>
            <a:ext cx="4572000" cy="1200329"/>
          </a:xfrm>
          <a:prstGeom prst="rect">
            <a:avLst/>
          </a:prstGeom>
          <a:noFill/>
        </p:spPr>
        <p:txBody>
          <a:bodyPr wrap="square">
            <a:spAutoFit/>
          </a:bodyPr>
          <a:lstStyle/>
          <a:p>
            <a:r>
              <a:rPr lang="ru-RU" dirty="0"/>
              <a:t> </a:t>
            </a:r>
            <a:r>
              <a:rPr lang="en-US" dirty="0"/>
              <a:t>   </a:t>
            </a:r>
            <a:br>
              <a:rPr lang="en-US" dirty="0"/>
            </a:br>
            <a:r>
              <a:rPr lang="en-US" dirty="0"/>
              <a:t>A(f) = f</a:t>
            </a:r>
          </a:p>
          <a:p>
            <a:br>
              <a:rPr lang="en-US" dirty="0"/>
            </a:br>
            <a:r>
              <a:rPr lang="en-US" dirty="0"/>
              <a:t>A(f) = T = 2f(1-f) </a:t>
            </a:r>
            <a:endParaRPr lang="en-FR" dirty="0"/>
          </a:p>
        </p:txBody>
      </p:sp>
      <p:pic>
        <p:nvPicPr>
          <p:cNvPr id="13" name="Picture 12">
            <a:extLst>
              <a:ext uri="{FF2B5EF4-FFF2-40B4-BE49-F238E27FC236}">
                <a16:creationId xmlns:a16="http://schemas.microsoft.com/office/drawing/2014/main" id="{FB92C72E-BAC1-5849-965A-6630C35F8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1935" y="2549223"/>
            <a:ext cx="5257800" cy="927100"/>
          </a:xfrm>
          <a:prstGeom prst="rect">
            <a:avLst/>
          </a:prstGeom>
        </p:spPr>
      </p:pic>
      <p:sp>
        <p:nvSpPr>
          <p:cNvPr id="14" name="Rectangle 13">
            <a:extLst>
              <a:ext uri="{FF2B5EF4-FFF2-40B4-BE49-F238E27FC236}">
                <a16:creationId xmlns:a16="http://schemas.microsoft.com/office/drawing/2014/main" id="{EABEA3EF-EA83-1640-8E5E-B5973EC1863F}"/>
              </a:ext>
            </a:extLst>
          </p:cNvPr>
          <p:cNvSpPr/>
          <p:nvPr/>
        </p:nvSpPr>
        <p:spPr>
          <a:xfrm>
            <a:off x="7739269" y="2612674"/>
            <a:ext cx="1287945" cy="165155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cxnSp>
        <p:nvCxnSpPr>
          <p:cNvPr id="16" name="Straight Arrow Connector 15">
            <a:extLst>
              <a:ext uri="{FF2B5EF4-FFF2-40B4-BE49-F238E27FC236}">
                <a16:creationId xmlns:a16="http://schemas.microsoft.com/office/drawing/2014/main" id="{19C0B4E5-2D76-A644-AD53-BCB41C11DF39}"/>
              </a:ext>
            </a:extLst>
          </p:cNvPr>
          <p:cNvCxnSpPr>
            <a:cxnSpLocks/>
          </p:cNvCxnSpPr>
          <p:nvPr/>
        </p:nvCxnSpPr>
        <p:spPr>
          <a:xfrm flipH="1" flipV="1">
            <a:off x="3339549" y="2828229"/>
            <a:ext cx="755786" cy="341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02C47E7-5E48-6040-AABC-3E818D327913}"/>
              </a:ext>
            </a:extLst>
          </p:cNvPr>
          <p:cNvCxnSpPr>
            <a:cxnSpLocks/>
          </p:cNvCxnSpPr>
          <p:nvPr/>
        </p:nvCxnSpPr>
        <p:spPr>
          <a:xfrm flipV="1">
            <a:off x="1895061" y="2828229"/>
            <a:ext cx="622852" cy="418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D54963D-EFD5-8F46-A5A5-A404F11F29D4}"/>
              </a:ext>
            </a:extLst>
          </p:cNvPr>
          <p:cNvCxnSpPr>
            <a:cxnSpLocks/>
          </p:cNvCxnSpPr>
          <p:nvPr/>
        </p:nvCxnSpPr>
        <p:spPr>
          <a:xfrm flipV="1">
            <a:off x="2553527" y="2828229"/>
            <a:ext cx="57150" cy="782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D9972F-617D-594E-A016-A8A2C0D3C05C}"/>
              </a:ext>
            </a:extLst>
          </p:cNvPr>
          <p:cNvCxnSpPr>
            <a:cxnSpLocks/>
          </p:cNvCxnSpPr>
          <p:nvPr/>
        </p:nvCxnSpPr>
        <p:spPr>
          <a:xfrm>
            <a:off x="3073398" y="2934170"/>
            <a:ext cx="1339576" cy="1730595"/>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31" name="Content Placeholder 4">
            <a:extLst>
              <a:ext uri="{FF2B5EF4-FFF2-40B4-BE49-F238E27FC236}">
                <a16:creationId xmlns:a16="http://schemas.microsoft.com/office/drawing/2014/main" id="{04C365C5-D3E8-E240-A651-94E06AD945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0473" y="4417393"/>
            <a:ext cx="2289339" cy="1873096"/>
          </a:xfrm>
        </p:spPr>
      </p:pic>
      <p:sp>
        <p:nvSpPr>
          <p:cNvPr id="32" name="TextBox 31">
            <a:extLst>
              <a:ext uri="{FF2B5EF4-FFF2-40B4-BE49-F238E27FC236}">
                <a16:creationId xmlns:a16="http://schemas.microsoft.com/office/drawing/2014/main" id="{2345B476-46BF-EA4C-A783-217EF879B810}"/>
              </a:ext>
            </a:extLst>
          </p:cNvPr>
          <p:cNvSpPr txBox="1"/>
          <p:nvPr/>
        </p:nvSpPr>
        <p:spPr>
          <a:xfrm>
            <a:off x="598755" y="6372504"/>
            <a:ext cx="6619120" cy="369332"/>
          </a:xfrm>
          <a:prstGeom prst="rect">
            <a:avLst/>
          </a:prstGeom>
          <a:noFill/>
        </p:spPr>
        <p:txBody>
          <a:bodyPr wrap="none" rtlCol="0">
            <a:spAutoFit/>
          </a:bodyPr>
          <a:lstStyle/>
          <a:p>
            <a:r>
              <a:rPr lang="ru-RU" dirty="0"/>
              <a:t>Домашнее задание 3: вывести, и все графики от руки </a:t>
            </a:r>
            <a:endParaRPr lang="en-FR" dirty="0"/>
          </a:p>
        </p:txBody>
      </p:sp>
      <p:pic>
        <p:nvPicPr>
          <p:cNvPr id="20" name="Picture 19">
            <a:extLst>
              <a:ext uri="{FF2B5EF4-FFF2-40B4-BE49-F238E27FC236}">
                <a16:creationId xmlns:a16="http://schemas.microsoft.com/office/drawing/2014/main" id="{008F6563-C537-A444-ACD7-E0B4B9BBA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722" y="2149776"/>
            <a:ext cx="3517900" cy="622300"/>
          </a:xfrm>
          <a:prstGeom prst="rect">
            <a:avLst/>
          </a:prstGeom>
        </p:spPr>
      </p:pic>
      <p:sp>
        <p:nvSpPr>
          <p:cNvPr id="22" name="TextBox 21">
            <a:extLst>
              <a:ext uri="{FF2B5EF4-FFF2-40B4-BE49-F238E27FC236}">
                <a16:creationId xmlns:a16="http://schemas.microsoft.com/office/drawing/2014/main" id="{08792D21-4025-A542-A640-82ED8E4357D6}"/>
              </a:ext>
            </a:extLst>
          </p:cNvPr>
          <p:cNvSpPr txBox="1"/>
          <p:nvPr/>
        </p:nvSpPr>
        <p:spPr>
          <a:xfrm>
            <a:off x="652392" y="1659758"/>
            <a:ext cx="5423729" cy="369332"/>
          </a:xfrm>
          <a:prstGeom prst="rect">
            <a:avLst/>
          </a:prstGeom>
          <a:noFill/>
        </p:spPr>
        <p:txBody>
          <a:bodyPr wrap="square" rtlCol="0">
            <a:spAutoFit/>
          </a:bodyPr>
          <a:lstStyle/>
          <a:p>
            <a:r>
              <a:rPr lang="ru-RU" dirty="0"/>
              <a:t>Вариация (средний квадрат отклонения)</a:t>
            </a:r>
            <a:endParaRPr lang="en-FR" dirty="0"/>
          </a:p>
        </p:txBody>
      </p:sp>
      <p:pic>
        <p:nvPicPr>
          <p:cNvPr id="6" name="Picture 5">
            <a:extLst>
              <a:ext uri="{FF2B5EF4-FFF2-40B4-BE49-F238E27FC236}">
                <a16:creationId xmlns:a16="http://schemas.microsoft.com/office/drawing/2014/main" id="{FBD48A45-66B9-544C-9E49-E81F538C7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5063" y="5553394"/>
            <a:ext cx="3327400" cy="736600"/>
          </a:xfrm>
          <a:prstGeom prst="rect">
            <a:avLst/>
          </a:prstGeom>
        </p:spPr>
      </p:pic>
      <p:pic>
        <p:nvPicPr>
          <p:cNvPr id="12" name="Picture 11">
            <a:extLst>
              <a:ext uri="{FF2B5EF4-FFF2-40B4-BE49-F238E27FC236}">
                <a16:creationId xmlns:a16="http://schemas.microsoft.com/office/drawing/2014/main" id="{FFB72B65-2A89-0C4A-845C-259DFB253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063" y="4827697"/>
            <a:ext cx="1930400" cy="609600"/>
          </a:xfrm>
          <a:prstGeom prst="rect">
            <a:avLst/>
          </a:prstGeom>
        </p:spPr>
      </p:pic>
    </p:spTree>
    <p:extLst>
      <p:ext uri="{BB962C8B-B14F-4D97-AF65-F5344CB8AC3E}">
        <p14:creationId xmlns:p14="http://schemas.microsoft.com/office/powerpoint/2010/main" val="3967843686"/>
      </p:ext>
    </p:extLst>
  </p:cSld>
  <p:clrMapOvr>
    <a:masterClrMapping/>
  </p:clrMapOvr>
  <p:transition spd="slow" advTm="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16A7-6152-9D46-8D20-81B1A105CD39}"/>
              </a:ext>
            </a:extLst>
          </p:cNvPr>
          <p:cNvSpPr>
            <a:spLocks noGrp="1"/>
          </p:cNvSpPr>
          <p:nvPr>
            <p:ph type="title"/>
          </p:nvPr>
        </p:nvSpPr>
        <p:spPr>
          <a:xfrm>
            <a:off x="82548" y="334617"/>
            <a:ext cx="7401341" cy="1143000"/>
          </a:xfrm>
        </p:spPr>
        <p:txBody>
          <a:bodyPr/>
          <a:lstStyle/>
          <a:p>
            <a:r>
              <a:rPr lang="ru-RU" dirty="0"/>
              <a:t>Режим естественного отбора</a:t>
            </a:r>
            <a:br>
              <a:rPr lang="en-US" dirty="0"/>
            </a:br>
            <a:r>
              <a:rPr lang="en-US" dirty="0"/>
              <a:t>s </a:t>
            </a:r>
            <a:r>
              <a:rPr lang="ru-RU" dirty="0"/>
              <a:t>&gt;&gt;</a:t>
            </a:r>
            <a:r>
              <a:rPr lang="en-US" dirty="0"/>
              <a:t> </a:t>
            </a:r>
            <a:r>
              <a:rPr lang="en-US" dirty="0">
                <a:latin typeface="Symbol" pitchFamily="2" charset="2"/>
              </a:rPr>
              <a:t>m  &amp;  N &gt;&gt; 1/ m</a:t>
            </a:r>
            <a:endParaRPr lang="en-FR" dirty="0"/>
          </a:p>
        </p:txBody>
      </p:sp>
      <p:grpSp>
        <p:nvGrpSpPr>
          <p:cNvPr id="25" name="Group 24">
            <a:extLst>
              <a:ext uri="{FF2B5EF4-FFF2-40B4-BE49-F238E27FC236}">
                <a16:creationId xmlns:a16="http://schemas.microsoft.com/office/drawing/2014/main" id="{C06F6D88-1563-CB42-B027-92A2A16F261C}"/>
              </a:ext>
            </a:extLst>
          </p:cNvPr>
          <p:cNvGrpSpPr/>
          <p:nvPr/>
        </p:nvGrpSpPr>
        <p:grpSpPr>
          <a:xfrm>
            <a:off x="457198" y="3314814"/>
            <a:ext cx="8023637" cy="2707565"/>
            <a:chOff x="457198" y="2837735"/>
            <a:chExt cx="8023637" cy="2707565"/>
          </a:xfrm>
        </p:grpSpPr>
        <p:pic>
          <p:nvPicPr>
            <p:cNvPr id="8" name="Picture 7">
              <a:extLst>
                <a:ext uri="{FF2B5EF4-FFF2-40B4-BE49-F238E27FC236}">
                  <a16:creationId xmlns:a16="http://schemas.microsoft.com/office/drawing/2014/main" id="{51CF7C0B-3BB6-4D4C-A586-AF23A5FF1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8" y="2837735"/>
              <a:ext cx="8023637" cy="2707565"/>
            </a:xfrm>
            <a:prstGeom prst="rect">
              <a:avLst/>
            </a:prstGeom>
          </p:spPr>
        </p:pic>
        <p:cxnSp>
          <p:nvCxnSpPr>
            <p:cNvPr id="10" name="Straight Connector 9">
              <a:extLst>
                <a:ext uri="{FF2B5EF4-FFF2-40B4-BE49-F238E27FC236}">
                  <a16:creationId xmlns:a16="http://schemas.microsoft.com/office/drawing/2014/main" id="{4C5364E9-8CC0-2A4F-85CF-2DF890222C4E}"/>
                </a:ext>
              </a:extLst>
            </p:cNvPr>
            <p:cNvCxnSpPr>
              <a:cxnSpLocks/>
            </p:cNvCxnSpPr>
            <p:nvPr/>
          </p:nvCxnSpPr>
          <p:spPr>
            <a:xfrm>
              <a:off x="606008" y="3824396"/>
              <a:ext cx="7726018" cy="0"/>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73BFFEC-EC23-E74A-8DB5-51670B44D76F}"/>
                </a:ext>
              </a:extLst>
            </p:cNvPr>
            <p:cNvCxnSpPr>
              <a:cxnSpLocks/>
            </p:cNvCxnSpPr>
            <p:nvPr/>
          </p:nvCxnSpPr>
          <p:spPr>
            <a:xfrm>
              <a:off x="606008" y="2996135"/>
              <a:ext cx="7726018" cy="0"/>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3F0C60C-C4DD-EC46-9028-961A97C2CE89}"/>
                </a:ext>
              </a:extLst>
            </p:cNvPr>
            <p:cNvCxnSpPr>
              <a:cxnSpLocks/>
            </p:cNvCxnSpPr>
            <p:nvPr/>
          </p:nvCxnSpPr>
          <p:spPr>
            <a:xfrm>
              <a:off x="4866582" y="3022639"/>
              <a:ext cx="0" cy="2496783"/>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147F70-C2EE-AA4A-A1DB-39D63BD99E84}"/>
                </a:ext>
              </a:extLst>
            </p:cNvPr>
            <p:cNvCxnSpPr>
              <a:cxnSpLocks/>
            </p:cNvCxnSpPr>
            <p:nvPr/>
          </p:nvCxnSpPr>
          <p:spPr>
            <a:xfrm>
              <a:off x="1507155" y="3009387"/>
              <a:ext cx="0" cy="2510035"/>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419C1BE-7493-A744-A051-352B11A0DFD0}"/>
                </a:ext>
              </a:extLst>
            </p:cNvPr>
            <p:cNvCxnSpPr>
              <a:cxnSpLocks/>
            </p:cNvCxnSpPr>
            <p:nvPr/>
          </p:nvCxnSpPr>
          <p:spPr>
            <a:xfrm>
              <a:off x="619260" y="5519422"/>
              <a:ext cx="7726018" cy="0"/>
            </a:xfrm>
            <a:prstGeom prst="line">
              <a:avLst/>
            </a:prstGeom>
            <a:ln w="50800"/>
          </p:spPr>
          <p:style>
            <a:lnRef idx="2">
              <a:schemeClr val="accent1"/>
            </a:lnRef>
            <a:fillRef idx="0">
              <a:schemeClr val="accent1"/>
            </a:fillRef>
            <a:effectRef idx="1">
              <a:schemeClr val="accent1"/>
            </a:effectRef>
            <a:fontRef idx="minor">
              <a:schemeClr val="tx1"/>
            </a:fontRef>
          </p:style>
        </p:cxnSp>
      </p:grpSp>
      <p:sp>
        <p:nvSpPr>
          <p:cNvPr id="15" name="Rectangle 14">
            <a:extLst>
              <a:ext uri="{FF2B5EF4-FFF2-40B4-BE49-F238E27FC236}">
                <a16:creationId xmlns:a16="http://schemas.microsoft.com/office/drawing/2014/main" id="{81E7C85B-AC13-2448-8E3C-08FF59D1EDD5}"/>
              </a:ext>
            </a:extLst>
          </p:cNvPr>
          <p:cNvSpPr/>
          <p:nvPr/>
        </p:nvSpPr>
        <p:spPr>
          <a:xfrm>
            <a:off x="4770783" y="5287624"/>
            <a:ext cx="3726337" cy="544140"/>
          </a:xfrm>
          <a:prstGeom prst="rect">
            <a:avLst/>
          </a:prstGeom>
          <a:solidFill>
            <a:srgbClr val="FFFF00">
              <a:alpha val="11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FR" dirty="0"/>
              <a:t>            </a:t>
            </a:r>
          </a:p>
        </p:txBody>
      </p:sp>
      <p:pic>
        <p:nvPicPr>
          <p:cNvPr id="4" name="Picture 3">
            <a:extLst>
              <a:ext uri="{FF2B5EF4-FFF2-40B4-BE49-F238E27FC236}">
                <a16:creationId xmlns:a16="http://schemas.microsoft.com/office/drawing/2014/main" id="{4E3B34EA-9C01-B543-A637-9A7A54D0D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9016" y="998828"/>
            <a:ext cx="2586922" cy="2392017"/>
          </a:xfrm>
          <a:prstGeom prst="rect">
            <a:avLst/>
          </a:prstGeom>
        </p:spPr>
      </p:pic>
    </p:spTree>
    <p:extLst>
      <p:ext uri="{BB962C8B-B14F-4D97-AF65-F5344CB8AC3E}">
        <p14:creationId xmlns:p14="http://schemas.microsoft.com/office/powerpoint/2010/main" val="1754743051"/>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16A7-6152-9D46-8D20-81B1A105CD39}"/>
              </a:ext>
            </a:extLst>
          </p:cNvPr>
          <p:cNvSpPr>
            <a:spLocks noGrp="1"/>
          </p:cNvSpPr>
          <p:nvPr>
            <p:ph type="title"/>
          </p:nvPr>
        </p:nvSpPr>
        <p:spPr>
          <a:xfrm>
            <a:off x="82548" y="334617"/>
            <a:ext cx="7401341" cy="1143000"/>
          </a:xfrm>
        </p:spPr>
        <p:txBody>
          <a:bodyPr/>
          <a:lstStyle/>
          <a:p>
            <a:r>
              <a:rPr lang="ru-RU" dirty="0"/>
              <a:t>Режим естественного отбора</a:t>
            </a:r>
            <a:br>
              <a:rPr lang="en-US" dirty="0"/>
            </a:br>
            <a:r>
              <a:rPr lang="en-US" dirty="0"/>
              <a:t>s </a:t>
            </a:r>
            <a:r>
              <a:rPr lang="ru-RU" dirty="0"/>
              <a:t>&gt;&gt;</a:t>
            </a:r>
            <a:r>
              <a:rPr lang="en-US" dirty="0"/>
              <a:t> </a:t>
            </a:r>
            <a:r>
              <a:rPr lang="en-US" dirty="0">
                <a:latin typeface="Symbol" pitchFamily="2" charset="2"/>
              </a:rPr>
              <a:t>m  </a:t>
            </a:r>
            <a:r>
              <a:rPr lang="en-US" dirty="0"/>
              <a:t>&amp;</a:t>
            </a:r>
            <a:r>
              <a:rPr lang="en-US" dirty="0">
                <a:latin typeface="Symbol" pitchFamily="2" charset="2"/>
              </a:rPr>
              <a:t>  </a:t>
            </a:r>
            <a:r>
              <a:rPr lang="en-US" dirty="0"/>
              <a:t>N &gt;&gt; </a:t>
            </a:r>
            <a:r>
              <a:rPr lang="en-US" dirty="0">
                <a:latin typeface="Symbol" pitchFamily="2" charset="2"/>
              </a:rPr>
              <a:t>1/ m</a:t>
            </a:r>
            <a:endParaRPr lang="en-FR" dirty="0"/>
          </a:p>
        </p:txBody>
      </p:sp>
      <p:pic>
        <p:nvPicPr>
          <p:cNvPr id="6" name="Picture 5">
            <a:extLst>
              <a:ext uri="{FF2B5EF4-FFF2-40B4-BE49-F238E27FC236}">
                <a16:creationId xmlns:a16="http://schemas.microsoft.com/office/drawing/2014/main" id="{9444D0C9-31CA-794C-A8EF-04D9BAC59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186" y="1700419"/>
            <a:ext cx="4216400" cy="647700"/>
          </a:xfrm>
          <a:prstGeom prst="rect">
            <a:avLst/>
          </a:prstGeom>
        </p:spPr>
      </p:pic>
      <p:pic>
        <p:nvPicPr>
          <p:cNvPr id="4" name="Picture 3">
            <a:extLst>
              <a:ext uri="{FF2B5EF4-FFF2-40B4-BE49-F238E27FC236}">
                <a16:creationId xmlns:a16="http://schemas.microsoft.com/office/drawing/2014/main" id="{EDB0D6A4-18AA-4A45-AD1C-20596B91E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224" y="3429000"/>
            <a:ext cx="4597400" cy="863600"/>
          </a:xfrm>
          <a:prstGeom prst="rect">
            <a:avLst/>
          </a:prstGeom>
        </p:spPr>
      </p:pic>
      <p:pic>
        <p:nvPicPr>
          <p:cNvPr id="11" name="Picture 10">
            <a:extLst>
              <a:ext uri="{FF2B5EF4-FFF2-40B4-BE49-F238E27FC236}">
                <a16:creationId xmlns:a16="http://schemas.microsoft.com/office/drawing/2014/main" id="{01F01BF9-EDF6-8C48-8569-7B35E38A5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324" y="5463762"/>
            <a:ext cx="4267200" cy="711200"/>
          </a:xfrm>
          <a:prstGeom prst="rect">
            <a:avLst/>
          </a:prstGeom>
        </p:spPr>
      </p:pic>
      <p:cxnSp>
        <p:nvCxnSpPr>
          <p:cNvPr id="21" name="Straight Arrow Connector 20">
            <a:extLst>
              <a:ext uri="{FF2B5EF4-FFF2-40B4-BE49-F238E27FC236}">
                <a16:creationId xmlns:a16="http://schemas.microsoft.com/office/drawing/2014/main" id="{054642C7-387E-BC47-9D8A-EB533819F49A}"/>
              </a:ext>
            </a:extLst>
          </p:cNvPr>
          <p:cNvCxnSpPr>
            <a:cxnSpLocks/>
          </p:cNvCxnSpPr>
          <p:nvPr/>
        </p:nvCxnSpPr>
        <p:spPr>
          <a:xfrm>
            <a:off x="3745784" y="2348119"/>
            <a:ext cx="0" cy="10808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31FD257-9DCF-654E-A367-01CEFBAB1573}"/>
              </a:ext>
            </a:extLst>
          </p:cNvPr>
          <p:cNvCxnSpPr>
            <a:cxnSpLocks/>
          </p:cNvCxnSpPr>
          <p:nvPr/>
        </p:nvCxnSpPr>
        <p:spPr>
          <a:xfrm>
            <a:off x="3745784" y="4242836"/>
            <a:ext cx="0" cy="11182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5AAE014-716E-0745-A20B-CBECE6745A04}"/>
              </a:ext>
            </a:extLst>
          </p:cNvPr>
          <p:cNvSpPr txBox="1"/>
          <p:nvPr/>
        </p:nvSpPr>
        <p:spPr>
          <a:xfrm>
            <a:off x="3783218" y="2703893"/>
            <a:ext cx="2810385" cy="646331"/>
          </a:xfrm>
          <a:prstGeom prst="rect">
            <a:avLst/>
          </a:prstGeom>
          <a:noFill/>
        </p:spPr>
        <p:txBody>
          <a:bodyPr wrap="none" rtlCol="0">
            <a:spAutoFit/>
          </a:bodyPr>
          <a:lstStyle/>
          <a:p>
            <a:r>
              <a:rPr lang="ru-RU" dirty="0"/>
              <a:t>Учитель шустро пишет</a:t>
            </a:r>
          </a:p>
          <a:p>
            <a:r>
              <a:rPr lang="ru-RU" dirty="0"/>
              <a:t>на доске  </a:t>
            </a:r>
            <a:endParaRPr lang="en-FR" dirty="0"/>
          </a:p>
        </p:txBody>
      </p:sp>
      <p:sp>
        <p:nvSpPr>
          <p:cNvPr id="27" name="TextBox 26">
            <a:extLst>
              <a:ext uri="{FF2B5EF4-FFF2-40B4-BE49-F238E27FC236}">
                <a16:creationId xmlns:a16="http://schemas.microsoft.com/office/drawing/2014/main" id="{DC9B7254-CD24-FF4F-832E-96D3D270901F}"/>
              </a:ext>
            </a:extLst>
          </p:cNvPr>
          <p:cNvSpPr txBox="1"/>
          <p:nvPr/>
        </p:nvSpPr>
        <p:spPr>
          <a:xfrm>
            <a:off x="3783218" y="4523781"/>
            <a:ext cx="2765501" cy="369332"/>
          </a:xfrm>
          <a:prstGeom prst="rect">
            <a:avLst/>
          </a:prstGeom>
          <a:noFill/>
        </p:spPr>
        <p:txBody>
          <a:bodyPr wrap="none" rtlCol="0">
            <a:spAutoFit/>
          </a:bodyPr>
          <a:lstStyle/>
          <a:p>
            <a:r>
              <a:rPr lang="ru-RU" dirty="0"/>
              <a:t>Домашнее задание 4</a:t>
            </a:r>
            <a:endParaRPr lang="en-FR" dirty="0"/>
          </a:p>
        </p:txBody>
      </p:sp>
    </p:spTree>
    <p:extLst>
      <p:ext uri="{BB962C8B-B14F-4D97-AF65-F5344CB8AC3E}">
        <p14:creationId xmlns:p14="http://schemas.microsoft.com/office/powerpoint/2010/main" val="1914463922"/>
      </p:ext>
    </p:extLst>
  </p:cSld>
  <p:clrMapOvr>
    <a:masterClrMapping/>
  </p:clrMapOvr>
  <p:transition spd="slow" advTm="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16A7-6152-9D46-8D20-81B1A105CD39}"/>
              </a:ext>
            </a:extLst>
          </p:cNvPr>
          <p:cNvSpPr>
            <a:spLocks noGrp="1"/>
          </p:cNvSpPr>
          <p:nvPr>
            <p:ph type="title"/>
          </p:nvPr>
        </p:nvSpPr>
        <p:spPr>
          <a:xfrm>
            <a:off x="457199" y="0"/>
            <a:ext cx="6508377" cy="1143000"/>
          </a:xfrm>
        </p:spPr>
        <p:txBody>
          <a:bodyPr/>
          <a:lstStyle/>
          <a:p>
            <a:r>
              <a:rPr lang="ru-RU" sz="3200" dirty="0"/>
              <a:t>Наблюдаемые величины как функции размера популяции</a:t>
            </a:r>
            <a:endParaRPr lang="en-FR" sz="3200" dirty="0"/>
          </a:p>
        </p:txBody>
      </p:sp>
      <p:pic>
        <p:nvPicPr>
          <p:cNvPr id="5" name="Content Placeholder 4">
            <a:extLst>
              <a:ext uri="{FF2B5EF4-FFF2-40B4-BE49-F238E27FC236}">
                <a16:creationId xmlns:a16="http://schemas.microsoft.com/office/drawing/2014/main" id="{6D71C73D-1B9F-2248-A80E-F516951CB2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828" y="1431235"/>
            <a:ext cx="5359711" cy="5359711"/>
          </a:xfrm>
        </p:spPr>
      </p:pic>
    </p:spTree>
    <p:extLst>
      <p:ext uri="{BB962C8B-B14F-4D97-AF65-F5344CB8AC3E}">
        <p14:creationId xmlns:p14="http://schemas.microsoft.com/office/powerpoint/2010/main" val="917365533"/>
      </p:ext>
    </p:extLst>
  </p:cSld>
  <p:clrMapOvr>
    <a:masterClrMapping/>
  </p:clrMapOvr>
  <p:transition spd="slow" advTm="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6031-1F0C-D546-9D10-78C0ACAEF077}"/>
              </a:ext>
            </a:extLst>
          </p:cNvPr>
          <p:cNvSpPr>
            <a:spLocks noGrp="1"/>
          </p:cNvSpPr>
          <p:nvPr>
            <p:ph type="title"/>
          </p:nvPr>
        </p:nvSpPr>
        <p:spPr/>
        <p:txBody>
          <a:bodyPr/>
          <a:lstStyle/>
          <a:p>
            <a:r>
              <a:rPr lang="ru-RU" dirty="0"/>
              <a:t>Консультация по итогам</a:t>
            </a:r>
            <a:br>
              <a:rPr lang="ru-RU" dirty="0"/>
            </a:br>
            <a:endParaRPr lang="en-FR" dirty="0"/>
          </a:p>
        </p:txBody>
      </p:sp>
      <p:sp>
        <p:nvSpPr>
          <p:cNvPr id="3" name="Text Placeholder 2">
            <a:extLst>
              <a:ext uri="{FF2B5EF4-FFF2-40B4-BE49-F238E27FC236}">
                <a16:creationId xmlns:a16="http://schemas.microsoft.com/office/drawing/2014/main" id="{962455A4-6F1E-CA4B-9DDF-1F91B81BF5E1}"/>
              </a:ext>
            </a:extLst>
          </p:cNvPr>
          <p:cNvSpPr>
            <a:spLocks noGrp="1"/>
          </p:cNvSpPr>
          <p:nvPr>
            <p:ph type="body" idx="1"/>
          </p:nvPr>
        </p:nvSpPr>
        <p:spPr/>
        <p:txBody>
          <a:bodyPr/>
          <a:lstStyle/>
          <a:p>
            <a:r>
              <a:rPr lang="ru-RU" dirty="0"/>
              <a:t>45 минут</a:t>
            </a:r>
            <a:endParaRPr lang="en-FR" dirty="0"/>
          </a:p>
        </p:txBody>
      </p:sp>
    </p:spTree>
    <p:extLst>
      <p:ext uri="{BB962C8B-B14F-4D97-AF65-F5344CB8AC3E}">
        <p14:creationId xmlns:p14="http://schemas.microsoft.com/office/powerpoint/2010/main" val="684593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E628-F8CA-C94D-816B-F8E303EC7EFA}"/>
              </a:ext>
            </a:extLst>
          </p:cNvPr>
          <p:cNvSpPr>
            <a:spLocks noGrp="1"/>
          </p:cNvSpPr>
          <p:nvPr>
            <p:ph type="title"/>
          </p:nvPr>
        </p:nvSpPr>
        <p:spPr>
          <a:xfrm>
            <a:off x="381000" y="712786"/>
            <a:ext cx="7162799" cy="4111628"/>
          </a:xfrm>
        </p:spPr>
        <p:txBody>
          <a:bodyPr/>
          <a:lstStyle/>
          <a:p>
            <a:r>
              <a:rPr lang="ru-RU" b="1" dirty="0">
                <a:solidFill>
                  <a:srgbClr val="0070C0"/>
                </a:solidFill>
              </a:rPr>
              <a:t>Как оценить размер популяции из последовательностей ДНК </a:t>
            </a:r>
            <a:br>
              <a:rPr lang="ru-RU" b="1" dirty="0">
                <a:solidFill>
                  <a:srgbClr val="0070C0"/>
                </a:solidFill>
              </a:rPr>
            </a:br>
            <a:endParaRPr lang="en-FR" dirty="0"/>
          </a:p>
        </p:txBody>
      </p:sp>
      <p:sp>
        <p:nvSpPr>
          <p:cNvPr id="3" name="Text Placeholder 2">
            <a:extLst>
              <a:ext uri="{FF2B5EF4-FFF2-40B4-BE49-F238E27FC236}">
                <a16:creationId xmlns:a16="http://schemas.microsoft.com/office/drawing/2014/main" id="{6C1723E6-38F1-4740-BA1B-2ACB2A75860F}"/>
              </a:ext>
            </a:extLst>
          </p:cNvPr>
          <p:cNvSpPr>
            <a:spLocks noGrp="1"/>
          </p:cNvSpPr>
          <p:nvPr>
            <p:ph type="body" idx="1"/>
          </p:nvPr>
        </p:nvSpPr>
        <p:spPr/>
        <p:txBody>
          <a:bodyPr/>
          <a:lstStyle/>
          <a:p>
            <a:endParaRPr lang="en-FR"/>
          </a:p>
        </p:txBody>
      </p:sp>
    </p:spTree>
    <p:extLst>
      <p:ext uri="{BB962C8B-B14F-4D97-AF65-F5344CB8AC3E}">
        <p14:creationId xmlns:p14="http://schemas.microsoft.com/office/powerpoint/2010/main" val="903911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7D2F-304F-324F-A3D4-54FF8FFA8C48}"/>
              </a:ext>
            </a:extLst>
          </p:cNvPr>
          <p:cNvSpPr>
            <a:spLocks noGrp="1"/>
          </p:cNvSpPr>
          <p:nvPr>
            <p:ph type="title"/>
          </p:nvPr>
        </p:nvSpPr>
        <p:spPr/>
        <p:txBody>
          <a:bodyPr/>
          <a:lstStyle/>
          <a:p>
            <a:r>
              <a:rPr lang="ru-RU" dirty="0"/>
              <a:t>Эффективный размер не совпадает с демографическим</a:t>
            </a:r>
            <a:endParaRPr lang="en-FR" dirty="0"/>
          </a:p>
        </p:txBody>
      </p:sp>
      <p:pic>
        <p:nvPicPr>
          <p:cNvPr id="5" name="Content Placeholder 4">
            <a:extLst>
              <a:ext uri="{FF2B5EF4-FFF2-40B4-BE49-F238E27FC236}">
                <a16:creationId xmlns:a16="http://schemas.microsoft.com/office/drawing/2014/main" id="{528EB30C-9206-C343-AC01-F9899A02B1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075124"/>
            <a:ext cx="6508750" cy="2185714"/>
          </a:xfrm>
        </p:spPr>
      </p:pic>
    </p:spTree>
    <p:extLst>
      <p:ext uri="{BB962C8B-B14F-4D97-AF65-F5344CB8AC3E}">
        <p14:creationId xmlns:p14="http://schemas.microsoft.com/office/powerpoint/2010/main" val="237465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118753" y="445698"/>
            <a:ext cx="6864263" cy="1143000"/>
          </a:xfrm>
        </p:spPr>
        <p:txBody>
          <a:bodyPr/>
          <a:lstStyle/>
          <a:p>
            <a:r>
              <a:rPr lang="en-US" sz="2800" dirty="0"/>
              <a:t> </a:t>
            </a:r>
            <a:r>
              <a:rPr lang="ru-RU" sz="2800" dirty="0"/>
              <a:t>2 локуса без </a:t>
            </a:r>
            <a:r>
              <a:rPr lang="ru-RU" sz="2800" dirty="0" err="1"/>
              <a:t>эпистаза</a:t>
            </a:r>
            <a:endParaRPr lang="en-FR" sz="2800" dirty="0"/>
          </a:p>
        </p:txBody>
      </p:sp>
      <p:cxnSp>
        <p:nvCxnSpPr>
          <p:cNvPr id="5" name="Straight Arrow Connector 4">
            <a:extLst>
              <a:ext uri="{FF2B5EF4-FFF2-40B4-BE49-F238E27FC236}">
                <a16:creationId xmlns:a16="http://schemas.microsoft.com/office/drawing/2014/main" id="{23BBE630-B2EE-0D4D-B282-26DAB094F2ED}"/>
              </a:ext>
            </a:extLst>
          </p:cNvPr>
          <p:cNvCxnSpPr>
            <a:cxnSpLocks/>
          </p:cNvCxnSpPr>
          <p:nvPr/>
        </p:nvCxnSpPr>
        <p:spPr>
          <a:xfrm flipV="1">
            <a:off x="1267770" y="2508248"/>
            <a:ext cx="0" cy="359624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3DD31A08-5398-8045-8AFA-5F79E2549C6F}"/>
              </a:ext>
            </a:extLst>
          </p:cNvPr>
          <p:cNvCxnSpPr>
            <a:cxnSpLocks/>
          </p:cNvCxnSpPr>
          <p:nvPr/>
        </p:nvCxnSpPr>
        <p:spPr>
          <a:xfrm>
            <a:off x="1267770" y="6104491"/>
            <a:ext cx="2733304"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A1EA497-2082-D643-BF55-0159C66A9D60}"/>
              </a:ext>
            </a:extLst>
          </p:cNvPr>
          <p:cNvCxnSpPr>
            <a:cxnSpLocks/>
          </p:cNvCxnSpPr>
          <p:nvPr/>
        </p:nvCxnSpPr>
        <p:spPr>
          <a:xfrm>
            <a:off x="1267770" y="3099044"/>
            <a:ext cx="1165761" cy="9529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C238BC5-595B-744D-91C1-982E3A5F2996}"/>
              </a:ext>
            </a:extLst>
          </p:cNvPr>
          <p:cNvCxnSpPr>
            <a:cxnSpLocks/>
          </p:cNvCxnSpPr>
          <p:nvPr/>
        </p:nvCxnSpPr>
        <p:spPr>
          <a:xfrm>
            <a:off x="1267769" y="3099044"/>
            <a:ext cx="2200899" cy="1814759"/>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5FE7443-4DAF-3C4E-94ED-D3302AB0CA93}"/>
              </a:ext>
            </a:extLst>
          </p:cNvPr>
          <p:cNvSpPr txBox="1"/>
          <p:nvPr/>
        </p:nvSpPr>
        <p:spPr>
          <a:xfrm>
            <a:off x="1850850" y="2134368"/>
            <a:ext cx="1316386" cy="369332"/>
          </a:xfrm>
          <a:prstGeom prst="rect">
            <a:avLst/>
          </a:prstGeom>
          <a:noFill/>
        </p:spPr>
        <p:txBody>
          <a:bodyPr wrap="none" rtlCol="0">
            <a:spAutoFit/>
          </a:bodyPr>
          <a:lstStyle/>
          <a:p>
            <a:r>
              <a:rPr lang="ru-RU" dirty="0"/>
              <a:t>фитнесс</a:t>
            </a:r>
            <a:r>
              <a:rPr lang="en-US" dirty="0"/>
              <a:t> </a:t>
            </a:r>
            <a:endParaRPr lang="en-FR" dirty="0"/>
          </a:p>
        </p:txBody>
      </p:sp>
      <p:sp>
        <p:nvSpPr>
          <p:cNvPr id="36" name="TextBox 35">
            <a:extLst>
              <a:ext uri="{FF2B5EF4-FFF2-40B4-BE49-F238E27FC236}">
                <a16:creationId xmlns:a16="http://schemas.microsoft.com/office/drawing/2014/main" id="{768001AA-750F-8A4E-A6D0-A97BD1FA65B2}"/>
              </a:ext>
            </a:extLst>
          </p:cNvPr>
          <p:cNvSpPr txBox="1"/>
          <p:nvPr/>
        </p:nvSpPr>
        <p:spPr>
          <a:xfrm>
            <a:off x="1169667" y="6130169"/>
            <a:ext cx="489236" cy="369332"/>
          </a:xfrm>
          <a:prstGeom prst="rect">
            <a:avLst/>
          </a:prstGeom>
          <a:noFill/>
        </p:spPr>
        <p:txBody>
          <a:bodyPr wrap="none" rtlCol="0">
            <a:spAutoFit/>
          </a:bodyPr>
          <a:lstStyle/>
          <a:p>
            <a:r>
              <a:rPr lang="en-FR" dirty="0"/>
              <a:t>AB</a:t>
            </a:r>
          </a:p>
        </p:txBody>
      </p:sp>
      <p:sp>
        <p:nvSpPr>
          <p:cNvPr id="37" name="TextBox 36">
            <a:extLst>
              <a:ext uri="{FF2B5EF4-FFF2-40B4-BE49-F238E27FC236}">
                <a16:creationId xmlns:a16="http://schemas.microsoft.com/office/drawing/2014/main" id="{9C9BAA2B-C731-1E47-BED6-58CC4EE0ECDC}"/>
              </a:ext>
            </a:extLst>
          </p:cNvPr>
          <p:cNvSpPr txBox="1"/>
          <p:nvPr/>
        </p:nvSpPr>
        <p:spPr>
          <a:xfrm>
            <a:off x="2190945" y="6126992"/>
            <a:ext cx="1111464" cy="369332"/>
          </a:xfrm>
          <a:prstGeom prst="rect">
            <a:avLst/>
          </a:prstGeom>
          <a:noFill/>
        </p:spPr>
        <p:txBody>
          <a:bodyPr wrap="square" rtlCol="0">
            <a:spAutoFit/>
          </a:bodyPr>
          <a:lstStyle/>
          <a:p>
            <a:r>
              <a:rPr lang="en-FR" dirty="0"/>
              <a:t>Ab</a:t>
            </a:r>
          </a:p>
        </p:txBody>
      </p:sp>
      <p:sp>
        <p:nvSpPr>
          <p:cNvPr id="38" name="TextBox 37">
            <a:extLst>
              <a:ext uri="{FF2B5EF4-FFF2-40B4-BE49-F238E27FC236}">
                <a16:creationId xmlns:a16="http://schemas.microsoft.com/office/drawing/2014/main" id="{A6626BB0-D34B-424C-B1D0-C49BE600C1F9}"/>
              </a:ext>
            </a:extLst>
          </p:cNvPr>
          <p:cNvSpPr txBox="1"/>
          <p:nvPr/>
        </p:nvSpPr>
        <p:spPr>
          <a:xfrm>
            <a:off x="3184087" y="6130169"/>
            <a:ext cx="1111464" cy="369332"/>
          </a:xfrm>
          <a:prstGeom prst="rect">
            <a:avLst/>
          </a:prstGeom>
          <a:noFill/>
        </p:spPr>
        <p:txBody>
          <a:bodyPr wrap="square" rtlCol="0">
            <a:spAutoFit/>
          </a:bodyPr>
          <a:lstStyle/>
          <a:p>
            <a:r>
              <a:rPr lang="en-FR" dirty="0"/>
              <a:t>ab</a:t>
            </a:r>
          </a:p>
        </p:txBody>
      </p:sp>
      <p:cxnSp>
        <p:nvCxnSpPr>
          <p:cNvPr id="40" name="Straight Connector 39">
            <a:extLst>
              <a:ext uri="{FF2B5EF4-FFF2-40B4-BE49-F238E27FC236}">
                <a16:creationId xmlns:a16="http://schemas.microsoft.com/office/drawing/2014/main" id="{50B82480-7836-7E4F-9E4D-F34D198A7658}"/>
              </a:ext>
            </a:extLst>
          </p:cNvPr>
          <p:cNvCxnSpPr/>
          <p:nvPr/>
        </p:nvCxnSpPr>
        <p:spPr>
          <a:xfrm>
            <a:off x="5676007" y="2508248"/>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D63ADF01-7BB0-CC41-811B-C20752F9CF00}"/>
              </a:ext>
            </a:extLst>
          </p:cNvPr>
          <p:cNvSpPr/>
          <p:nvPr/>
        </p:nvSpPr>
        <p:spPr>
          <a:xfrm>
            <a:off x="6184946" y="2434506"/>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2" name="Oval 41">
            <a:extLst>
              <a:ext uri="{FF2B5EF4-FFF2-40B4-BE49-F238E27FC236}">
                <a16:creationId xmlns:a16="http://schemas.microsoft.com/office/drawing/2014/main" id="{AFD9F607-7E75-CD44-944B-D69AA72D75E8}"/>
              </a:ext>
            </a:extLst>
          </p:cNvPr>
          <p:cNvSpPr/>
          <p:nvPr/>
        </p:nvSpPr>
        <p:spPr>
          <a:xfrm>
            <a:off x="7456330" y="2434506"/>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3" name="TextBox 42">
            <a:extLst>
              <a:ext uri="{FF2B5EF4-FFF2-40B4-BE49-F238E27FC236}">
                <a16:creationId xmlns:a16="http://schemas.microsoft.com/office/drawing/2014/main" id="{7F08D3EC-B048-D341-8463-B8B046F32716}"/>
              </a:ext>
            </a:extLst>
          </p:cNvPr>
          <p:cNvSpPr txBox="1"/>
          <p:nvPr/>
        </p:nvSpPr>
        <p:spPr>
          <a:xfrm>
            <a:off x="6117978" y="2035228"/>
            <a:ext cx="420308" cy="369332"/>
          </a:xfrm>
          <a:prstGeom prst="rect">
            <a:avLst/>
          </a:prstGeom>
          <a:noFill/>
        </p:spPr>
        <p:txBody>
          <a:bodyPr wrap="none" rtlCol="0">
            <a:spAutoFit/>
          </a:bodyPr>
          <a:lstStyle/>
          <a:p>
            <a:r>
              <a:rPr lang="en-FR" dirty="0"/>
              <a:t>A </a:t>
            </a:r>
          </a:p>
        </p:txBody>
      </p:sp>
      <p:sp>
        <p:nvSpPr>
          <p:cNvPr id="44" name="TextBox 43">
            <a:extLst>
              <a:ext uri="{FF2B5EF4-FFF2-40B4-BE49-F238E27FC236}">
                <a16:creationId xmlns:a16="http://schemas.microsoft.com/office/drawing/2014/main" id="{219669F2-A129-CF42-96B6-77551C28EDC0}"/>
              </a:ext>
            </a:extLst>
          </p:cNvPr>
          <p:cNvSpPr txBox="1"/>
          <p:nvPr/>
        </p:nvSpPr>
        <p:spPr>
          <a:xfrm>
            <a:off x="7369634" y="2035228"/>
            <a:ext cx="381836" cy="369332"/>
          </a:xfrm>
          <a:prstGeom prst="rect">
            <a:avLst/>
          </a:prstGeom>
          <a:noFill/>
        </p:spPr>
        <p:txBody>
          <a:bodyPr wrap="none" rtlCol="0">
            <a:spAutoFit/>
          </a:bodyPr>
          <a:lstStyle/>
          <a:p>
            <a:r>
              <a:rPr lang="en-FR" dirty="0"/>
              <a:t>B </a:t>
            </a:r>
          </a:p>
        </p:txBody>
      </p:sp>
      <p:grpSp>
        <p:nvGrpSpPr>
          <p:cNvPr id="58" name="Group 57">
            <a:extLst>
              <a:ext uri="{FF2B5EF4-FFF2-40B4-BE49-F238E27FC236}">
                <a16:creationId xmlns:a16="http://schemas.microsoft.com/office/drawing/2014/main" id="{FF01D5CD-1EEC-874A-8CC8-3CA02FF7B3B3}"/>
              </a:ext>
            </a:extLst>
          </p:cNvPr>
          <p:cNvGrpSpPr/>
          <p:nvPr/>
        </p:nvGrpSpPr>
        <p:grpSpPr>
          <a:xfrm>
            <a:off x="5676007" y="2938973"/>
            <a:ext cx="2586789" cy="147484"/>
            <a:chOff x="4700647" y="2697363"/>
            <a:chExt cx="2586789" cy="147484"/>
          </a:xfrm>
        </p:grpSpPr>
        <p:cxnSp>
          <p:nvCxnSpPr>
            <p:cNvPr id="49" name="Straight Connector 48">
              <a:extLst>
                <a:ext uri="{FF2B5EF4-FFF2-40B4-BE49-F238E27FC236}">
                  <a16:creationId xmlns:a16="http://schemas.microsoft.com/office/drawing/2014/main" id="{28DEBFDB-F5B0-C641-B891-CAA12F0841F3}"/>
                </a:ext>
              </a:extLst>
            </p:cNvPr>
            <p:cNvCxnSpPr/>
            <p:nvPr/>
          </p:nvCxnSpPr>
          <p:spPr>
            <a:xfrm>
              <a:off x="4700647" y="2771105"/>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60536C93-28E6-684F-86EF-10924C0A5E85}"/>
                </a:ext>
              </a:extLst>
            </p:cNvPr>
            <p:cNvSpPr/>
            <p:nvPr/>
          </p:nvSpPr>
          <p:spPr>
            <a:xfrm>
              <a:off x="5209586" y="2697363"/>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1" name="Oval 50">
              <a:extLst>
                <a:ext uri="{FF2B5EF4-FFF2-40B4-BE49-F238E27FC236}">
                  <a16:creationId xmlns:a16="http://schemas.microsoft.com/office/drawing/2014/main" id="{564A5686-3BBF-5A41-AA51-6A247D7BE83E}"/>
                </a:ext>
              </a:extLst>
            </p:cNvPr>
            <p:cNvSpPr/>
            <p:nvPr/>
          </p:nvSpPr>
          <p:spPr>
            <a:xfrm>
              <a:off x="6480970" y="2697363"/>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grpSp>
        <p:nvGrpSpPr>
          <p:cNvPr id="59" name="Group 58">
            <a:extLst>
              <a:ext uri="{FF2B5EF4-FFF2-40B4-BE49-F238E27FC236}">
                <a16:creationId xmlns:a16="http://schemas.microsoft.com/office/drawing/2014/main" id="{D3F0321E-B28B-A34B-83A3-CE403E7AD0CE}"/>
              </a:ext>
            </a:extLst>
          </p:cNvPr>
          <p:cNvGrpSpPr/>
          <p:nvPr/>
        </p:nvGrpSpPr>
        <p:grpSpPr>
          <a:xfrm>
            <a:off x="5676007" y="3468388"/>
            <a:ext cx="2586789" cy="161334"/>
            <a:chOff x="4700647" y="2941578"/>
            <a:chExt cx="2586789" cy="161334"/>
          </a:xfrm>
        </p:grpSpPr>
        <p:cxnSp>
          <p:nvCxnSpPr>
            <p:cNvPr id="54" name="Straight Connector 53">
              <a:extLst>
                <a:ext uri="{FF2B5EF4-FFF2-40B4-BE49-F238E27FC236}">
                  <a16:creationId xmlns:a16="http://schemas.microsoft.com/office/drawing/2014/main" id="{770FBD62-9E61-354D-835A-3656535D11E8}"/>
                </a:ext>
              </a:extLst>
            </p:cNvPr>
            <p:cNvCxnSpPr/>
            <p:nvPr/>
          </p:nvCxnSpPr>
          <p:spPr>
            <a:xfrm>
              <a:off x="4700647" y="3015320"/>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F8403DA7-DCC9-4343-A9FA-050E157CDB85}"/>
                </a:ext>
              </a:extLst>
            </p:cNvPr>
            <p:cNvSpPr/>
            <p:nvPr/>
          </p:nvSpPr>
          <p:spPr>
            <a:xfrm>
              <a:off x="6480970" y="294157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7" name="Oval 56">
              <a:extLst>
                <a:ext uri="{FF2B5EF4-FFF2-40B4-BE49-F238E27FC236}">
                  <a16:creationId xmlns:a16="http://schemas.microsoft.com/office/drawing/2014/main" id="{7D7ED610-6CDE-CE48-9113-F62189DBDBC7}"/>
                </a:ext>
              </a:extLst>
            </p:cNvPr>
            <p:cNvSpPr/>
            <p:nvPr/>
          </p:nvSpPr>
          <p:spPr>
            <a:xfrm>
              <a:off x="5220200" y="295542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60" name="TextBox 59">
            <a:extLst>
              <a:ext uri="{FF2B5EF4-FFF2-40B4-BE49-F238E27FC236}">
                <a16:creationId xmlns:a16="http://schemas.microsoft.com/office/drawing/2014/main" id="{6D205E3C-BC9F-2E4A-9468-BD9F0306634E}"/>
              </a:ext>
            </a:extLst>
          </p:cNvPr>
          <p:cNvSpPr txBox="1"/>
          <p:nvPr/>
        </p:nvSpPr>
        <p:spPr>
          <a:xfrm>
            <a:off x="6087498" y="2613437"/>
            <a:ext cx="420308" cy="369332"/>
          </a:xfrm>
          <a:prstGeom prst="rect">
            <a:avLst/>
          </a:prstGeom>
          <a:noFill/>
        </p:spPr>
        <p:txBody>
          <a:bodyPr wrap="none" rtlCol="0">
            <a:spAutoFit/>
          </a:bodyPr>
          <a:lstStyle/>
          <a:p>
            <a:r>
              <a:rPr lang="en-FR" dirty="0"/>
              <a:t>A </a:t>
            </a:r>
          </a:p>
        </p:txBody>
      </p:sp>
      <p:sp>
        <p:nvSpPr>
          <p:cNvPr id="61" name="TextBox 60">
            <a:extLst>
              <a:ext uri="{FF2B5EF4-FFF2-40B4-BE49-F238E27FC236}">
                <a16:creationId xmlns:a16="http://schemas.microsoft.com/office/drawing/2014/main" id="{C0360323-3539-1546-AE6C-4CA8CD4C8A7A}"/>
              </a:ext>
            </a:extLst>
          </p:cNvPr>
          <p:cNvSpPr txBox="1"/>
          <p:nvPr/>
        </p:nvSpPr>
        <p:spPr>
          <a:xfrm>
            <a:off x="7362745" y="2620420"/>
            <a:ext cx="405880" cy="369332"/>
          </a:xfrm>
          <a:prstGeom prst="rect">
            <a:avLst/>
          </a:prstGeom>
          <a:noFill/>
        </p:spPr>
        <p:txBody>
          <a:bodyPr wrap="none" rtlCol="0">
            <a:spAutoFit/>
          </a:bodyPr>
          <a:lstStyle/>
          <a:p>
            <a:r>
              <a:rPr lang="en-FR" dirty="0"/>
              <a:t>b </a:t>
            </a:r>
          </a:p>
        </p:txBody>
      </p:sp>
      <p:sp>
        <p:nvSpPr>
          <p:cNvPr id="62" name="TextBox 61">
            <a:extLst>
              <a:ext uri="{FF2B5EF4-FFF2-40B4-BE49-F238E27FC236}">
                <a16:creationId xmlns:a16="http://schemas.microsoft.com/office/drawing/2014/main" id="{8461BDE2-12CD-6042-9C64-40070E7ED6FE}"/>
              </a:ext>
            </a:extLst>
          </p:cNvPr>
          <p:cNvSpPr txBox="1"/>
          <p:nvPr/>
        </p:nvSpPr>
        <p:spPr>
          <a:xfrm>
            <a:off x="6087498" y="3144926"/>
            <a:ext cx="420308" cy="369332"/>
          </a:xfrm>
          <a:prstGeom prst="rect">
            <a:avLst/>
          </a:prstGeom>
          <a:noFill/>
        </p:spPr>
        <p:txBody>
          <a:bodyPr wrap="none" rtlCol="0">
            <a:spAutoFit/>
          </a:bodyPr>
          <a:lstStyle/>
          <a:p>
            <a:r>
              <a:rPr lang="en-FR" dirty="0"/>
              <a:t>a </a:t>
            </a:r>
          </a:p>
        </p:txBody>
      </p:sp>
      <p:sp>
        <p:nvSpPr>
          <p:cNvPr id="63" name="TextBox 62">
            <a:extLst>
              <a:ext uri="{FF2B5EF4-FFF2-40B4-BE49-F238E27FC236}">
                <a16:creationId xmlns:a16="http://schemas.microsoft.com/office/drawing/2014/main" id="{9DF37600-60B2-FD4A-9AE0-DD0A64C1EFB4}"/>
              </a:ext>
            </a:extLst>
          </p:cNvPr>
          <p:cNvSpPr txBox="1"/>
          <p:nvPr/>
        </p:nvSpPr>
        <p:spPr>
          <a:xfrm>
            <a:off x="7362745" y="3151909"/>
            <a:ext cx="405880" cy="369332"/>
          </a:xfrm>
          <a:prstGeom prst="rect">
            <a:avLst/>
          </a:prstGeom>
          <a:noFill/>
        </p:spPr>
        <p:txBody>
          <a:bodyPr wrap="none" rtlCol="0">
            <a:spAutoFit/>
          </a:bodyPr>
          <a:lstStyle/>
          <a:p>
            <a:r>
              <a:rPr lang="en-FR" dirty="0"/>
              <a:t>b </a:t>
            </a:r>
          </a:p>
        </p:txBody>
      </p:sp>
      <p:sp>
        <p:nvSpPr>
          <p:cNvPr id="64" name="TextBox 63">
            <a:extLst>
              <a:ext uri="{FF2B5EF4-FFF2-40B4-BE49-F238E27FC236}">
                <a16:creationId xmlns:a16="http://schemas.microsoft.com/office/drawing/2014/main" id="{807CDB93-FF8D-4F4C-A417-685752FDF6D2}"/>
              </a:ext>
            </a:extLst>
          </p:cNvPr>
          <p:cNvSpPr txBox="1"/>
          <p:nvPr/>
        </p:nvSpPr>
        <p:spPr>
          <a:xfrm>
            <a:off x="5209586" y="4913803"/>
            <a:ext cx="3114955" cy="923330"/>
          </a:xfrm>
          <a:prstGeom prst="rect">
            <a:avLst/>
          </a:prstGeom>
          <a:noFill/>
        </p:spPr>
        <p:txBody>
          <a:bodyPr wrap="none" rtlCol="0">
            <a:spAutoFit/>
          </a:bodyPr>
          <a:lstStyle/>
          <a:p>
            <a:r>
              <a:rPr lang="en-FR" dirty="0"/>
              <a:t>W = W</a:t>
            </a:r>
            <a:r>
              <a:rPr lang="en-FR" baseline="-25000" dirty="0"/>
              <a:t>0</a:t>
            </a:r>
            <a:r>
              <a:rPr lang="en-FR" dirty="0"/>
              <a:t> - s</a:t>
            </a:r>
            <a:r>
              <a:rPr lang="en-FR" baseline="-25000" dirty="0"/>
              <a:t>1</a:t>
            </a:r>
            <a:r>
              <a:rPr lang="en-FR" dirty="0"/>
              <a:t>t</a:t>
            </a:r>
            <a:r>
              <a:rPr lang="en-FR" baseline="-25000" dirty="0"/>
              <a:t>1</a:t>
            </a:r>
            <a:r>
              <a:rPr lang="en-FR" dirty="0"/>
              <a:t> - s</a:t>
            </a:r>
            <a:r>
              <a:rPr lang="en-FR" baseline="-25000" dirty="0"/>
              <a:t>2</a:t>
            </a:r>
            <a:r>
              <a:rPr lang="en-FR" dirty="0"/>
              <a:t>t</a:t>
            </a:r>
            <a:r>
              <a:rPr lang="en-FR" baseline="-25000" dirty="0"/>
              <a:t>2</a:t>
            </a:r>
          </a:p>
          <a:p>
            <a:endParaRPr lang="en-FR" dirty="0"/>
          </a:p>
          <a:p>
            <a:r>
              <a:rPr lang="en-FR" dirty="0"/>
              <a:t>t</a:t>
            </a:r>
            <a:r>
              <a:rPr lang="en-FR" baseline="-25000" dirty="0"/>
              <a:t>1</a:t>
            </a:r>
            <a:r>
              <a:rPr lang="en-FR" dirty="0"/>
              <a:t>=0 or 1  </a:t>
            </a:r>
            <a:r>
              <a:rPr lang="ru-RU" dirty="0"/>
              <a:t>    Есть мутация?</a:t>
            </a:r>
            <a:endParaRPr lang="en-FR" dirty="0"/>
          </a:p>
        </p:txBody>
      </p:sp>
      <p:sp>
        <p:nvSpPr>
          <p:cNvPr id="65" name="TextBox 64">
            <a:extLst>
              <a:ext uri="{FF2B5EF4-FFF2-40B4-BE49-F238E27FC236}">
                <a16:creationId xmlns:a16="http://schemas.microsoft.com/office/drawing/2014/main" id="{E6AB6823-5D78-AD42-A540-A8F3036871C2}"/>
              </a:ext>
            </a:extLst>
          </p:cNvPr>
          <p:cNvSpPr txBox="1"/>
          <p:nvPr/>
        </p:nvSpPr>
        <p:spPr>
          <a:xfrm>
            <a:off x="3505175" y="4729137"/>
            <a:ext cx="575799" cy="369332"/>
          </a:xfrm>
          <a:prstGeom prst="rect">
            <a:avLst/>
          </a:prstGeom>
          <a:noFill/>
        </p:spPr>
        <p:txBody>
          <a:bodyPr wrap="none" rtlCol="0">
            <a:spAutoFit/>
          </a:bodyPr>
          <a:lstStyle/>
          <a:p>
            <a:r>
              <a:rPr lang="en-FR" dirty="0"/>
              <a:t>E=0</a:t>
            </a:r>
          </a:p>
        </p:txBody>
      </p:sp>
      <p:sp>
        <p:nvSpPr>
          <p:cNvPr id="67" name="TextBox 66">
            <a:extLst>
              <a:ext uri="{FF2B5EF4-FFF2-40B4-BE49-F238E27FC236}">
                <a16:creationId xmlns:a16="http://schemas.microsoft.com/office/drawing/2014/main" id="{B1BF3638-14A9-B94D-A623-3A0F8F7A53EE}"/>
              </a:ext>
            </a:extLst>
          </p:cNvPr>
          <p:cNvSpPr txBox="1"/>
          <p:nvPr/>
        </p:nvSpPr>
        <p:spPr>
          <a:xfrm>
            <a:off x="3441434" y="5675285"/>
            <a:ext cx="768159" cy="369332"/>
          </a:xfrm>
          <a:prstGeom prst="rect">
            <a:avLst/>
          </a:prstGeom>
          <a:noFill/>
        </p:spPr>
        <p:txBody>
          <a:bodyPr wrap="none" rtlCol="0">
            <a:spAutoFit/>
          </a:bodyPr>
          <a:lstStyle/>
          <a:p>
            <a:r>
              <a:rPr lang="en-FR" dirty="0"/>
              <a:t> E &lt; 0</a:t>
            </a:r>
          </a:p>
        </p:txBody>
      </p:sp>
      <p:sp>
        <p:nvSpPr>
          <p:cNvPr id="73" name="Rectangle 72">
            <a:extLst>
              <a:ext uri="{FF2B5EF4-FFF2-40B4-BE49-F238E27FC236}">
                <a16:creationId xmlns:a16="http://schemas.microsoft.com/office/drawing/2014/main" id="{01FC67D2-6B66-A942-B0ED-E510EFA28045}"/>
              </a:ext>
            </a:extLst>
          </p:cNvPr>
          <p:cNvSpPr/>
          <p:nvPr/>
        </p:nvSpPr>
        <p:spPr>
          <a:xfrm>
            <a:off x="669747" y="2922735"/>
            <a:ext cx="619080" cy="369332"/>
          </a:xfrm>
          <a:prstGeom prst="rect">
            <a:avLst/>
          </a:prstGeom>
        </p:spPr>
        <p:txBody>
          <a:bodyPr wrap="none">
            <a:spAutoFit/>
          </a:bodyPr>
          <a:lstStyle/>
          <a:p>
            <a:r>
              <a:rPr lang="en-FR" dirty="0"/>
              <a:t>W</a:t>
            </a:r>
            <a:r>
              <a:rPr lang="en-FR" baseline="-25000" dirty="0"/>
              <a:t>0</a:t>
            </a:r>
            <a:r>
              <a:rPr lang="en-FR" dirty="0"/>
              <a:t>  </a:t>
            </a:r>
          </a:p>
        </p:txBody>
      </p:sp>
      <p:cxnSp>
        <p:nvCxnSpPr>
          <p:cNvPr id="75" name="Straight Connector 74">
            <a:extLst>
              <a:ext uri="{FF2B5EF4-FFF2-40B4-BE49-F238E27FC236}">
                <a16:creationId xmlns:a16="http://schemas.microsoft.com/office/drawing/2014/main" id="{6EFA97BB-CA32-8E42-A479-ABD8ABA7CD3F}"/>
              </a:ext>
            </a:extLst>
          </p:cNvPr>
          <p:cNvCxnSpPr>
            <a:cxnSpLocks/>
          </p:cNvCxnSpPr>
          <p:nvPr/>
        </p:nvCxnSpPr>
        <p:spPr>
          <a:xfrm>
            <a:off x="2428662" y="5897217"/>
            <a:ext cx="0" cy="207274"/>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955779E5-4B2D-814F-AA8E-B4619A351DD1}"/>
              </a:ext>
            </a:extLst>
          </p:cNvPr>
          <p:cNvSpPr/>
          <p:nvPr/>
        </p:nvSpPr>
        <p:spPr>
          <a:xfrm>
            <a:off x="502655" y="3809573"/>
            <a:ext cx="742511" cy="369332"/>
          </a:xfrm>
          <a:prstGeom prst="rect">
            <a:avLst/>
          </a:prstGeom>
        </p:spPr>
        <p:txBody>
          <a:bodyPr wrap="none">
            <a:spAutoFit/>
          </a:bodyPr>
          <a:lstStyle/>
          <a:p>
            <a:r>
              <a:rPr lang="en-FR" dirty="0"/>
              <a:t>W</a:t>
            </a:r>
            <a:r>
              <a:rPr lang="en-FR" baseline="-25000" dirty="0"/>
              <a:t>0</a:t>
            </a:r>
            <a:r>
              <a:rPr lang="en-FR" dirty="0"/>
              <a:t>-s</a:t>
            </a:r>
            <a:r>
              <a:rPr lang="en-FR" baseline="-25000" dirty="0"/>
              <a:t>1</a:t>
            </a:r>
            <a:endParaRPr lang="en-FR" dirty="0"/>
          </a:p>
        </p:txBody>
      </p:sp>
      <p:cxnSp>
        <p:nvCxnSpPr>
          <p:cNvPr id="78" name="Straight Connector 77">
            <a:extLst>
              <a:ext uri="{FF2B5EF4-FFF2-40B4-BE49-F238E27FC236}">
                <a16:creationId xmlns:a16="http://schemas.microsoft.com/office/drawing/2014/main" id="{604F6ABB-CDCF-6942-A3F5-27EDCAA838AB}"/>
              </a:ext>
            </a:extLst>
          </p:cNvPr>
          <p:cNvCxnSpPr>
            <a:cxnSpLocks/>
          </p:cNvCxnSpPr>
          <p:nvPr/>
        </p:nvCxnSpPr>
        <p:spPr>
          <a:xfrm>
            <a:off x="1257072" y="4059830"/>
            <a:ext cx="1171590"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BFF9D060-5462-7942-AC89-4CE2B0673482}"/>
              </a:ext>
            </a:extLst>
          </p:cNvPr>
          <p:cNvSpPr/>
          <p:nvPr/>
        </p:nvSpPr>
        <p:spPr>
          <a:xfrm>
            <a:off x="261893" y="4626104"/>
            <a:ext cx="1026934" cy="369332"/>
          </a:xfrm>
          <a:prstGeom prst="rect">
            <a:avLst/>
          </a:prstGeom>
        </p:spPr>
        <p:txBody>
          <a:bodyPr wrap="square">
            <a:spAutoFit/>
          </a:bodyPr>
          <a:lstStyle/>
          <a:p>
            <a:r>
              <a:rPr lang="en-FR" dirty="0"/>
              <a:t>W</a:t>
            </a:r>
            <a:r>
              <a:rPr lang="en-FR" baseline="-25000" dirty="0"/>
              <a:t>0</a:t>
            </a:r>
            <a:r>
              <a:rPr lang="en-FR" dirty="0"/>
              <a:t>-s</a:t>
            </a:r>
            <a:r>
              <a:rPr lang="en-FR" baseline="-25000" dirty="0"/>
              <a:t>1</a:t>
            </a:r>
            <a:r>
              <a:rPr lang="en-FR" dirty="0"/>
              <a:t>-s</a:t>
            </a:r>
            <a:r>
              <a:rPr lang="ru-RU" baseline="-25000" dirty="0"/>
              <a:t>2</a:t>
            </a:r>
            <a:endParaRPr lang="en-FR" dirty="0"/>
          </a:p>
        </p:txBody>
      </p:sp>
      <p:cxnSp>
        <p:nvCxnSpPr>
          <p:cNvPr id="46" name="Straight Connector 45">
            <a:extLst>
              <a:ext uri="{FF2B5EF4-FFF2-40B4-BE49-F238E27FC236}">
                <a16:creationId xmlns:a16="http://schemas.microsoft.com/office/drawing/2014/main" id="{B3A112FD-576F-A141-AEF6-650CADFAEA0C}"/>
              </a:ext>
            </a:extLst>
          </p:cNvPr>
          <p:cNvCxnSpPr>
            <a:cxnSpLocks/>
            <a:endCxn id="65" idx="1"/>
          </p:cNvCxnSpPr>
          <p:nvPr/>
        </p:nvCxnSpPr>
        <p:spPr>
          <a:xfrm>
            <a:off x="1262367" y="4896348"/>
            <a:ext cx="2242808" cy="17455"/>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18AF149C-89F5-0F46-8195-6192D474A85C}"/>
              </a:ext>
            </a:extLst>
          </p:cNvPr>
          <p:cNvSpPr txBox="1"/>
          <p:nvPr/>
        </p:nvSpPr>
        <p:spPr>
          <a:xfrm>
            <a:off x="4697016" y="4145286"/>
            <a:ext cx="4572000" cy="646331"/>
          </a:xfrm>
          <a:prstGeom prst="rect">
            <a:avLst/>
          </a:prstGeom>
          <a:noFill/>
        </p:spPr>
        <p:txBody>
          <a:bodyPr wrap="square">
            <a:spAutoFit/>
          </a:bodyPr>
          <a:lstStyle/>
          <a:p>
            <a:r>
              <a:rPr lang="en-US" dirty="0"/>
              <a:t> </a:t>
            </a:r>
            <a:r>
              <a:rPr lang="ru-RU" dirty="0"/>
              <a:t>среднее число потомков для каждого генома</a:t>
            </a:r>
            <a:r>
              <a:rPr lang="en-US" dirty="0"/>
              <a:t>, n= Ae</a:t>
            </a:r>
            <a:r>
              <a:rPr lang="ru-RU" dirty="0" err="1"/>
              <a:t>x</a:t>
            </a:r>
            <a:r>
              <a:rPr lang="en-US" dirty="0"/>
              <a:t>p</a:t>
            </a:r>
            <a:r>
              <a:rPr lang="ru-RU" dirty="0"/>
              <a:t>(</a:t>
            </a:r>
            <a:r>
              <a:rPr lang="en-US" dirty="0"/>
              <a:t>-</a:t>
            </a:r>
            <a:r>
              <a:rPr lang="ru-RU" dirty="0"/>
              <a:t> </a:t>
            </a:r>
            <a:r>
              <a:rPr lang="en-US" dirty="0"/>
              <a:t>W)   </a:t>
            </a:r>
          </a:p>
        </p:txBody>
      </p:sp>
    </p:spTree>
    <p:extLst>
      <p:ext uri="{BB962C8B-B14F-4D97-AF65-F5344CB8AC3E}">
        <p14:creationId xmlns:p14="http://schemas.microsoft.com/office/powerpoint/2010/main" val="4279266707"/>
      </p:ext>
    </p:extLst>
  </p:cSld>
  <p:clrMapOvr>
    <a:masterClrMapping/>
  </p:clrMapOvr>
  <p:transition spd="slow" advTm="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892466-2D52-3947-8B6D-F298A32FE39F}"/>
              </a:ext>
            </a:extLst>
          </p:cNvPr>
          <p:cNvSpPr/>
          <p:nvPr/>
        </p:nvSpPr>
        <p:spPr>
          <a:xfrm>
            <a:off x="5707896" y="2671948"/>
            <a:ext cx="2199641" cy="30875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6" name="TextBox 5">
            <a:extLst>
              <a:ext uri="{FF2B5EF4-FFF2-40B4-BE49-F238E27FC236}">
                <a16:creationId xmlns:a16="http://schemas.microsoft.com/office/drawing/2014/main" id="{77C99087-7055-5D49-8BA2-F47CA288C5DF}"/>
              </a:ext>
            </a:extLst>
          </p:cNvPr>
          <p:cNvSpPr txBox="1"/>
          <p:nvPr/>
        </p:nvSpPr>
        <p:spPr>
          <a:xfrm>
            <a:off x="5707896" y="2782669"/>
            <a:ext cx="2199641" cy="3139321"/>
          </a:xfrm>
          <a:prstGeom prst="rect">
            <a:avLst/>
          </a:prstGeom>
          <a:noFill/>
        </p:spPr>
        <p:txBody>
          <a:bodyPr wrap="none" rtlCol="0">
            <a:spAutoFit/>
          </a:bodyPr>
          <a:lstStyle/>
          <a:p>
            <a:pPr algn="ctr"/>
            <a:r>
              <a:rPr lang="ru-RU" b="1" dirty="0">
                <a:solidFill>
                  <a:schemeClr val="bg1"/>
                </a:solidFill>
              </a:rPr>
              <a:t>В розыске</a:t>
            </a:r>
          </a:p>
          <a:p>
            <a:pPr algn="ctr"/>
            <a:br>
              <a:rPr lang="ru-RU" dirty="0">
                <a:solidFill>
                  <a:schemeClr val="bg1"/>
                </a:solidFill>
              </a:rPr>
            </a:br>
            <a:r>
              <a:rPr lang="ru-RU" dirty="0">
                <a:solidFill>
                  <a:schemeClr val="bg1"/>
                </a:solidFill>
              </a:rPr>
              <a:t>Ахмед Х</a:t>
            </a:r>
          </a:p>
          <a:p>
            <a:pPr algn="ctr"/>
            <a:r>
              <a:rPr lang="ru-RU" dirty="0">
                <a:solidFill>
                  <a:schemeClr val="bg1"/>
                </a:solidFill>
              </a:rPr>
              <a:t>Бурлака КС</a:t>
            </a:r>
          </a:p>
          <a:p>
            <a:pPr algn="ctr"/>
            <a:r>
              <a:rPr lang="ru-RU" dirty="0">
                <a:solidFill>
                  <a:schemeClr val="bg1"/>
                </a:solidFill>
              </a:rPr>
              <a:t>Зайцев ДМ</a:t>
            </a:r>
          </a:p>
          <a:p>
            <a:pPr algn="ctr"/>
            <a:r>
              <a:rPr lang="ru-RU" dirty="0">
                <a:solidFill>
                  <a:schemeClr val="bg1"/>
                </a:solidFill>
              </a:rPr>
              <a:t>Князев ДС</a:t>
            </a:r>
          </a:p>
          <a:p>
            <a:pPr algn="ctr"/>
            <a:r>
              <a:rPr lang="ru-RU" dirty="0">
                <a:solidFill>
                  <a:schemeClr val="bg1"/>
                </a:solidFill>
              </a:rPr>
              <a:t>Проскурякова АК</a:t>
            </a:r>
          </a:p>
          <a:p>
            <a:pPr algn="ctr"/>
            <a:r>
              <a:rPr lang="ru-RU" dirty="0">
                <a:solidFill>
                  <a:schemeClr val="bg1"/>
                </a:solidFill>
              </a:rPr>
              <a:t>Рындин МА</a:t>
            </a:r>
          </a:p>
          <a:p>
            <a:pPr algn="ctr"/>
            <a:r>
              <a:rPr lang="ru-RU" dirty="0">
                <a:solidFill>
                  <a:schemeClr val="bg1"/>
                </a:solidFill>
              </a:rPr>
              <a:t>Храмов ДД</a:t>
            </a:r>
          </a:p>
          <a:p>
            <a:endParaRPr lang="ru-RU" dirty="0"/>
          </a:p>
          <a:p>
            <a:endParaRPr lang="en-FR" dirty="0"/>
          </a:p>
        </p:txBody>
      </p:sp>
      <p:sp>
        <p:nvSpPr>
          <p:cNvPr id="2" name="Title 1">
            <a:extLst>
              <a:ext uri="{FF2B5EF4-FFF2-40B4-BE49-F238E27FC236}">
                <a16:creationId xmlns:a16="http://schemas.microsoft.com/office/drawing/2014/main" id="{99D6ED60-01AA-AB4D-9031-D8AF0B3061A7}"/>
              </a:ext>
            </a:extLst>
          </p:cNvPr>
          <p:cNvSpPr>
            <a:spLocks noGrp="1"/>
          </p:cNvSpPr>
          <p:nvPr>
            <p:ph type="title"/>
          </p:nvPr>
        </p:nvSpPr>
        <p:spPr/>
        <p:txBody>
          <a:bodyPr/>
          <a:lstStyle/>
          <a:p>
            <a:r>
              <a:rPr lang="ru-RU" dirty="0"/>
              <a:t>Результаты контрольной</a:t>
            </a:r>
            <a:endParaRPr lang="en-FR" dirty="0"/>
          </a:p>
        </p:txBody>
      </p:sp>
      <p:pic>
        <p:nvPicPr>
          <p:cNvPr id="5" name="Content Placeholder 4">
            <a:extLst>
              <a:ext uri="{FF2B5EF4-FFF2-40B4-BE49-F238E27FC236}">
                <a16:creationId xmlns:a16="http://schemas.microsoft.com/office/drawing/2014/main" id="{32247B88-44CD-7F4B-B047-158756E548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003" y="2209800"/>
            <a:ext cx="4905147" cy="3916363"/>
          </a:xfrm>
        </p:spPr>
      </p:pic>
      <p:sp>
        <p:nvSpPr>
          <p:cNvPr id="3" name="TextBox 2">
            <a:extLst>
              <a:ext uri="{FF2B5EF4-FFF2-40B4-BE49-F238E27FC236}">
                <a16:creationId xmlns:a16="http://schemas.microsoft.com/office/drawing/2014/main" id="{4CCF8B3D-B2F0-7A45-A28B-E924436BC379}"/>
              </a:ext>
            </a:extLst>
          </p:cNvPr>
          <p:cNvSpPr txBox="1"/>
          <p:nvPr/>
        </p:nvSpPr>
        <p:spPr>
          <a:xfrm>
            <a:off x="783771" y="545068"/>
            <a:ext cx="3877985" cy="369332"/>
          </a:xfrm>
          <a:prstGeom prst="rect">
            <a:avLst/>
          </a:prstGeom>
          <a:noFill/>
        </p:spPr>
        <p:txBody>
          <a:bodyPr wrap="none" rtlCol="0">
            <a:spAutoFit/>
          </a:bodyPr>
          <a:lstStyle/>
          <a:p>
            <a:r>
              <a:rPr lang="ru-RU" b="1" dirty="0"/>
              <a:t>Дополнительная консультация	</a:t>
            </a:r>
            <a:endParaRPr lang="en-FR" b="1" dirty="0"/>
          </a:p>
        </p:txBody>
      </p:sp>
    </p:spTree>
    <p:extLst>
      <p:ext uri="{BB962C8B-B14F-4D97-AF65-F5344CB8AC3E}">
        <p14:creationId xmlns:p14="http://schemas.microsoft.com/office/powerpoint/2010/main" val="68861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F72-23E8-6E41-8A32-E4CBE82F7BF5}"/>
              </a:ext>
            </a:extLst>
          </p:cNvPr>
          <p:cNvSpPr>
            <a:spLocks noGrp="1"/>
          </p:cNvSpPr>
          <p:nvPr>
            <p:ph type="title"/>
          </p:nvPr>
        </p:nvSpPr>
        <p:spPr>
          <a:xfrm>
            <a:off x="101600" y="914400"/>
            <a:ext cx="7035799" cy="1143000"/>
          </a:xfrm>
        </p:spPr>
        <p:txBody>
          <a:bodyPr/>
          <a:lstStyle/>
          <a:p>
            <a:r>
              <a:rPr lang="ru-RU" dirty="0"/>
              <a:t>Стохастическое моделирование методом  Монте Карло </a:t>
            </a:r>
            <a:r>
              <a:rPr lang="en-US" dirty="0"/>
              <a:t>(Wright Fisher)</a:t>
            </a:r>
            <a:endParaRPr lang="en-FR" dirty="0"/>
          </a:p>
        </p:txBody>
      </p:sp>
      <p:sp>
        <p:nvSpPr>
          <p:cNvPr id="9" name="Content Placeholder 8">
            <a:extLst>
              <a:ext uri="{FF2B5EF4-FFF2-40B4-BE49-F238E27FC236}">
                <a16:creationId xmlns:a16="http://schemas.microsoft.com/office/drawing/2014/main" id="{4CAD78BC-59D5-F944-8E5B-36D854632A5E}"/>
              </a:ext>
            </a:extLst>
          </p:cNvPr>
          <p:cNvSpPr>
            <a:spLocks noGrp="1"/>
          </p:cNvSpPr>
          <p:nvPr>
            <p:ph idx="1"/>
          </p:nvPr>
        </p:nvSpPr>
        <p:spPr>
          <a:xfrm>
            <a:off x="457199" y="2209800"/>
            <a:ext cx="7416801" cy="3916363"/>
          </a:xfrm>
        </p:spPr>
        <p:txBody>
          <a:bodyPr>
            <a:normAutofit fontScale="92500" lnSpcReduction="20000"/>
          </a:bodyPr>
          <a:lstStyle/>
          <a:p>
            <a:r>
              <a:rPr lang="ru-RU" dirty="0"/>
              <a:t>Ввести матрицу </a:t>
            </a:r>
            <a:r>
              <a:rPr lang="en-US" dirty="0"/>
              <a:t>N</a:t>
            </a:r>
            <a:r>
              <a:rPr lang="ru-RU" dirty="0"/>
              <a:t> на 2: </a:t>
            </a:r>
            <a:r>
              <a:rPr lang="en-US" dirty="0"/>
              <a:t>N </a:t>
            </a:r>
            <a:r>
              <a:rPr lang="ru-RU" dirty="0"/>
              <a:t>геномов с 2 локусами </a:t>
            </a:r>
            <a:endParaRPr lang="en-US" dirty="0"/>
          </a:p>
          <a:p>
            <a:r>
              <a:rPr lang="ru-RU" dirty="0"/>
              <a:t>Датчиком случайных чисел  генерировать </a:t>
            </a:r>
            <a:r>
              <a:rPr lang="en-US" dirty="0"/>
              <a:t>1 </a:t>
            </a:r>
            <a:r>
              <a:rPr lang="ru-RU" dirty="0"/>
              <a:t>с</a:t>
            </a:r>
            <a:r>
              <a:rPr lang="en-US" dirty="0"/>
              <a:t> </a:t>
            </a:r>
            <a:r>
              <a:rPr lang="ru-RU" dirty="0"/>
              <a:t>вероятностью </a:t>
            </a:r>
            <a:r>
              <a:rPr lang="en-US" dirty="0"/>
              <a:t>f(0) </a:t>
            </a:r>
            <a:r>
              <a:rPr lang="ru-RU" dirty="0"/>
              <a:t>или </a:t>
            </a:r>
            <a:r>
              <a:rPr lang="en-US" dirty="0"/>
              <a:t>0</a:t>
            </a:r>
            <a:r>
              <a:rPr lang="ru-RU" dirty="0"/>
              <a:t> с</a:t>
            </a:r>
            <a:r>
              <a:rPr lang="en-US" dirty="0"/>
              <a:t> </a:t>
            </a:r>
            <a:r>
              <a:rPr lang="ru-RU" dirty="0"/>
              <a:t>вероятностью 1</a:t>
            </a:r>
            <a:r>
              <a:rPr lang="fr-FR" dirty="0"/>
              <a:t>-</a:t>
            </a:r>
            <a:r>
              <a:rPr lang="en-US" dirty="0"/>
              <a:t>f(0) </a:t>
            </a:r>
            <a:endParaRPr lang="ru-RU" dirty="0"/>
          </a:p>
          <a:p>
            <a:r>
              <a:rPr lang="ru-RU" dirty="0"/>
              <a:t>Ввести случайные мутации с</a:t>
            </a:r>
            <a:r>
              <a:rPr lang="en-US" dirty="0"/>
              <a:t> </a:t>
            </a:r>
            <a:r>
              <a:rPr lang="ru-RU" dirty="0"/>
              <a:t>вероятностью </a:t>
            </a:r>
            <a:r>
              <a:rPr lang="en-US" dirty="0">
                <a:latin typeface="Symbol" pitchFamily="2" charset="2"/>
              </a:rPr>
              <a:t>m</a:t>
            </a:r>
            <a:r>
              <a:rPr lang="ru-RU" dirty="0"/>
              <a:t> </a:t>
            </a:r>
          </a:p>
          <a:p>
            <a:r>
              <a:rPr lang="ru-RU" dirty="0"/>
              <a:t>Вычислить среднее число потомков для каждого генома </a:t>
            </a:r>
            <a:r>
              <a:rPr lang="en-US" dirty="0" err="1"/>
              <a:t>i</a:t>
            </a:r>
            <a:r>
              <a:rPr lang="en-US" dirty="0"/>
              <a:t> </a:t>
            </a:r>
            <a:r>
              <a:rPr lang="ru-RU" dirty="0"/>
              <a:t>из его фитнесс</a:t>
            </a:r>
            <a:r>
              <a:rPr lang="en-US" dirty="0"/>
              <a:t>, </a:t>
            </a:r>
            <a:r>
              <a:rPr lang="en-US" dirty="0" err="1"/>
              <a:t>n</a:t>
            </a:r>
            <a:r>
              <a:rPr lang="en-US" baseline="-25000" dirty="0" err="1"/>
              <a:t>i</a:t>
            </a:r>
            <a:r>
              <a:rPr lang="en-US" baseline="-25000" dirty="0"/>
              <a:t> </a:t>
            </a:r>
            <a:r>
              <a:rPr lang="en-US" dirty="0"/>
              <a:t>= Ae</a:t>
            </a:r>
            <a:r>
              <a:rPr lang="ru-RU" dirty="0" err="1"/>
              <a:t>x</a:t>
            </a:r>
            <a:r>
              <a:rPr lang="en-US" dirty="0"/>
              <a:t>p</a:t>
            </a:r>
            <a:r>
              <a:rPr lang="ru-RU" dirty="0"/>
              <a:t>(</a:t>
            </a:r>
            <a:r>
              <a:rPr lang="en-US" dirty="0"/>
              <a:t>-</a:t>
            </a:r>
            <a:r>
              <a:rPr lang="ru-RU" dirty="0"/>
              <a:t> </a:t>
            </a:r>
            <a:r>
              <a:rPr lang="en-US" dirty="0"/>
              <a:t>W)   </a:t>
            </a:r>
          </a:p>
          <a:p>
            <a:r>
              <a:rPr lang="ru-RU" dirty="0"/>
              <a:t>Выбрать  А так чтобы всех потомков было </a:t>
            </a:r>
            <a:r>
              <a:rPr lang="en-US" dirty="0"/>
              <a:t>N</a:t>
            </a:r>
            <a:endParaRPr lang="ru-RU" dirty="0"/>
          </a:p>
          <a:p>
            <a:r>
              <a:rPr lang="ru-RU" dirty="0"/>
              <a:t>Сгенерировать для каждого генома  </a:t>
            </a:r>
            <a:r>
              <a:rPr lang="en-US" dirty="0" err="1"/>
              <a:t>i</a:t>
            </a:r>
            <a:r>
              <a:rPr lang="en-US" dirty="0"/>
              <a:t>  </a:t>
            </a:r>
            <a:r>
              <a:rPr lang="ru-RU" dirty="0"/>
              <a:t>случайное число потомков со  средним </a:t>
            </a:r>
            <a:r>
              <a:rPr lang="en-US" dirty="0" err="1"/>
              <a:t>n</a:t>
            </a:r>
            <a:r>
              <a:rPr lang="en-US" baseline="-25000" dirty="0" err="1"/>
              <a:t>i</a:t>
            </a:r>
            <a:r>
              <a:rPr lang="en-US" baseline="-25000" dirty="0"/>
              <a:t>  </a:t>
            </a:r>
            <a:r>
              <a:rPr lang="ru-RU" dirty="0"/>
              <a:t>(</a:t>
            </a:r>
            <a:r>
              <a:rPr lang="en-US" dirty="0" err="1"/>
              <a:t>р</a:t>
            </a:r>
            <a:r>
              <a:rPr lang="ru-RU" dirty="0" err="1"/>
              <a:t>аспределение</a:t>
            </a:r>
            <a:r>
              <a:rPr lang="ru-RU" dirty="0"/>
              <a:t> Пуассона</a:t>
            </a:r>
            <a:r>
              <a:rPr lang="en-US" dirty="0"/>
              <a:t>_</a:t>
            </a:r>
            <a:endParaRPr lang="ru-RU" dirty="0"/>
          </a:p>
          <a:p>
            <a:r>
              <a:rPr lang="ru-RU" dirty="0"/>
              <a:t>Заменить всех старых на новых</a:t>
            </a:r>
            <a:endParaRPr lang="en-FR" dirty="0"/>
          </a:p>
        </p:txBody>
      </p:sp>
    </p:spTree>
    <p:extLst>
      <p:ext uri="{BB962C8B-B14F-4D97-AF65-F5344CB8AC3E}">
        <p14:creationId xmlns:p14="http://schemas.microsoft.com/office/powerpoint/2010/main" val="244978745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p:tgtEl>
                                          <p:spTgt spid="9">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p:tgtEl>
                                          <p:spTgt spid="9">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p:tgtEl>
                                          <p:spTgt spid="9">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 calcmode="lin" valueType="num">
                                      <p:cBhvr additive="base">
                                        <p:cTn id="37" dur="500"/>
                                        <p:tgtEl>
                                          <p:spTgt spid="9">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F72-23E8-6E41-8A32-E4CBE82F7BF5}"/>
              </a:ext>
            </a:extLst>
          </p:cNvPr>
          <p:cNvSpPr>
            <a:spLocks noGrp="1"/>
          </p:cNvSpPr>
          <p:nvPr>
            <p:ph type="title"/>
          </p:nvPr>
        </p:nvSpPr>
        <p:spPr>
          <a:xfrm>
            <a:off x="101600" y="914400"/>
            <a:ext cx="7035799" cy="1143000"/>
          </a:xfrm>
        </p:spPr>
        <p:txBody>
          <a:bodyPr/>
          <a:lstStyle/>
          <a:p>
            <a:r>
              <a:rPr lang="ru-RU" dirty="0"/>
              <a:t>Монте Карло с ест. отбором</a:t>
            </a:r>
            <a:br>
              <a:rPr lang="en-US" dirty="0"/>
            </a:br>
            <a:r>
              <a:rPr lang="ru-RU" dirty="0"/>
              <a:t>начиная с чистого мутанта  </a:t>
            </a:r>
            <a:r>
              <a:rPr lang="en-US" dirty="0"/>
              <a:t> f(0)=1</a:t>
            </a:r>
            <a:endParaRPr lang="en-FR" dirty="0"/>
          </a:p>
        </p:txBody>
      </p:sp>
      <p:pic>
        <p:nvPicPr>
          <p:cNvPr id="7" name="Content Placeholder 6">
            <a:extLst>
              <a:ext uri="{FF2B5EF4-FFF2-40B4-BE49-F238E27FC236}">
                <a16:creationId xmlns:a16="http://schemas.microsoft.com/office/drawing/2014/main" id="{779BD9AC-D282-1647-83FF-87564CB4DE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533917"/>
            <a:ext cx="5753649" cy="2888983"/>
          </a:xfrm>
        </p:spPr>
      </p:pic>
      <p:pic>
        <p:nvPicPr>
          <p:cNvPr id="9" name="Picture 8">
            <a:extLst>
              <a:ext uri="{FF2B5EF4-FFF2-40B4-BE49-F238E27FC236}">
                <a16:creationId xmlns:a16="http://schemas.microsoft.com/office/drawing/2014/main" id="{F9409092-9CB1-864B-82AB-857670691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849" y="2641600"/>
            <a:ext cx="2797914" cy="2755900"/>
          </a:xfrm>
          <a:prstGeom prst="rect">
            <a:avLst/>
          </a:prstGeom>
        </p:spPr>
      </p:pic>
      <p:sp>
        <p:nvSpPr>
          <p:cNvPr id="11" name="TextBox 10">
            <a:extLst>
              <a:ext uri="{FF2B5EF4-FFF2-40B4-BE49-F238E27FC236}">
                <a16:creationId xmlns:a16="http://schemas.microsoft.com/office/drawing/2014/main" id="{66269B72-82BC-794B-B379-6DBFFAB13A4C}"/>
              </a:ext>
            </a:extLst>
          </p:cNvPr>
          <p:cNvSpPr txBox="1"/>
          <p:nvPr/>
        </p:nvSpPr>
        <p:spPr>
          <a:xfrm>
            <a:off x="7137399" y="2667000"/>
            <a:ext cx="1189749" cy="369332"/>
          </a:xfrm>
          <a:prstGeom prst="rect">
            <a:avLst/>
          </a:prstGeom>
          <a:noFill/>
        </p:spPr>
        <p:txBody>
          <a:bodyPr wrap="none" rtlCol="0">
            <a:spAutoFit/>
          </a:bodyPr>
          <a:lstStyle/>
          <a:p>
            <a:r>
              <a:rPr lang="ru-RU" dirty="0"/>
              <a:t> </a:t>
            </a:r>
            <a:r>
              <a:rPr lang="en-FR" dirty="0"/>
              <a:t>N </a:t>
            </a:r>
            <a:r>
              <a:rPr lang="ru-RU" dirty="0"/>
              <a:t>&gt;&gt;</a:t>
            </a:r>
            <a:r>
              <a:rPr lang="en-US" dirty="0"/>
              <a:t> </a:t>
            </a:r>
            <a:r>
              <a:rPr lang="ru-RU" dirty="0"/>
              <a:t>1/</a:t>
            </a:r>
            <a:r>
              <a:rPr lang="en-US" dirty="0">
                <a:latin typeface="Symbol" pitchFamily="2" charset="2"/>
              </a:rPr>
              <a:t>m</a:t>
            </a:r>
            <a:endParaRPr lang="en-FR" dirty="0">
              <a:latin typeface="Symbol" pitchFamily="2" charset="2"/>
            </a:endParaRPr>
          </a:p>
        </p:txBody>
      </p:sp>
    </p:spTree>
    <p:extLst>
      <p:ext uri="{BB962C8B-B14F-4D97-AF65-F5344CB8AC3E}">
        <p14:creationId xmlns:p14="http://schemas.microsoft.com/office/powerpoint/2010/main" val="3382800339"/>
      </p:ext>
    </p:extLst>
  </p:cSld>
  <p:clrMapOvr>
    <a:masterClrMapping/>
  </p:clrMapOvr>
  <p:transition spd="slow" advTm="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7D2F-304F-324F-A3D4-54FF8FFA8C48}"/>
              </a:ext>
            </a:extLst>
          </p:cNvPr>
          <p:cNvSpPr>
            <a:spLocks noGrp="1"/>
          </p:cNvSpPr>
          <p:nvPr>
            <p:ph type="title"/>
          </p:nvPr>
        </p:nvSpPr>
        <p:spPr>
          <a:xfrm>
            <a:off x="440870" y="0"/>
            <a:ext cx="6508377" cy="1143000"/>
          </a:xfrm>
        </p:spPr>
        <p:txBody>
          <a:bodyPr/>
          <a:lstStyle/>
          <a:p>
            <a:r>
              <a:rPr lang="ru-RU" dirty="0"/>
              <a:t>Моделирование 2 локусов</a:t>
            </a:r>
            <a:endParaRPr lang="en-FR" dirty="0"/>
          </a:p>
        </p:txBody>
      </p:sp>
      <p:pic>
        <p:nvPicPr>
          <p:cNvPr id="5" name="Content Placeholder 4">
            <a:extLst>
              <a:ext uri="{FF2B5EF4-FFF2-40B4-BE49-F238E27FC236}">
                <a16:creationId xmlns:a16="http://schemas.microsoft.com/office/drawing/2014/main" id="{7DFE2A81-060C-6049-9D68-E14B8ECF9B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24643"/>
            <a:ext cx="7211124" cy="5600700"/>
          </a:xfrm>
        </p:spPr>
      </p:pic>
    </p:spTree>
    <p:extLst>
      <p:ext uri="{BB962C8B-B14F-4D97-AF65-F5344CB8AC3E}">
        <p14:creationId xmlns:p14="http://schemas.microsoft.com/office/powerpoint/2010/main" val="2819704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A1AE-E1C9-C843-B5A8-82C8A69D8E11}"/>
              </a:ext>
            </a:extLst>
          </p:cNvPr>
          <p:cNvSpPr>
            <a:spLocks noGrp="1"/>
          </p:cNvSpPr>
          <p:nvPr>
            <p:ph type="title"/>
          </p:nvPr>
        </p:nvSpPr>
        <p:spPr>
          <a:xfrm>
            <a:off x="152580" y="243363"/>
            <a:ext cx="6812995" cy="1143000"/>
          </a:xfrm>
        </p:spPr>
        <p:txBody>
          <a:bodyPr/>
          <a:lstStyle/>
          <a:p>
            <a:r>
              <a:rPr lang="ru-RU" dirty="0" err="1"/>
              <a:t>Гетерозиготность</a:t>
            </a:r>
            <a:r>
              <a:rPr lang="ru-RU" dirty="0"/>
              <a:t> ВИЧ внутри </a:t>
            </a:r>
            <a:r>
              <a:rPr lang="en-US" dirty="0"/>
              <a:t> </a:t>
            </a:r>
            <a:r>
              <a:rPr lang="ru-RU" dirty="0"/>
              <a:t>пациента</a:t>
            </a:r>
            <a:r>
              <a:rPr lang="en-US" dirty="0"/>
              <a:t> </a:t>
            </a:r>
            <a:endParaRPr lang="en-FR" dirty="0"/>
          </a:p>
        </p:txBody>
      </p:sp>
      <p:sp>
        <p:nvSpPr>
          <p:cNvPr id="9" name="TextBox 8">
            <a:extLst>
              <a:ext uri="{FF2B5EF4-FFF2-40B4-BE49-F238E27FC236}">
                <a16:creationId xmlns:a16="http://schemas.microsoft.com/office/drawing/2014/main" id="{185A70AF-F2A2-5C48-A93C-9B8541BBE1ED}"/>
              </a:ext>
            </a:extLst>
          </p:cNvPr>
          <p:cNvSpPr txBox="1"/>
          <p:nvPr/>
        </p:nvSpPr>
        <p:spPr>
          <a:xfrm>
            <a:off x="6398191" y="2191255"/>
            <a:ext cx="1260764" cy="369332"/>
          </a:xfrm>
          <a:prstGeom prst="rect">
            <a:avLst/>
          </a:prstGeom>
          <a:noFill/>
        </p:spPr>
        <p:txBody>
          <a:bodyPr wrap="square" rtlCol="0">
            <a:spAutoFit/>
          </a:bodyPr>
          <a:lstStyle/>
          <a:p>
            <a:r>
              <a:rPr lang="ru-RU" dirty="0"/>
              <a:t>Т</a:t>
            </a:r>
            <a:r>
              <a:rPr lang="en-US" dirty="0"/>
              <a:t> = 2 f(1-f)</a:t>
            </a:r>
            <a:endParaRPr lang="en-FR" dirty="0"/>
          </a:p>
        </p:txBody>
      </p:sp>
      <p:pic>
        <p:nvPicPr>
          <p:cNvPr id="13" name="Content Placeholder 12">
            <a:extLst>
              <a:ext uri="{FF2B5EF4-FFF2-40B4-BE49-F238E27FC236}">
                <a16:creationId xmlns:a16="http://schemas.microsoft.com/office/drawing/2014/main" id="{CB1C4434-BB17-594C-AABF-19385327B2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60824" y="2506608"/>
            <a:ext cx="3531441" cy="2956346"/>
          </a:xfrm>
        </p:spPr>
      </p:pic>
      <p:pic>
        <p:nvPicPr>
          <p:cNvPr id="6" name="Picture 5">
            <a:extLst>
              <a:ext uri="{FF2B5EF4-FFF2-40B4-BE49-F238E27FC236}">
                <a16:creationId xmlns:a16="http://schemas.microsoft.com/office/drawing/2014/main" id="{15D3AB66-2CC2-8140-9A15-C6E6B8F2A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94" y="2863988"/>
            <a:ext cx="4152949" cy="2322836"/>
          </a:xfrm>
          <a:prstGeom prst="rect">
            <a:avLst/>
          </a:prstGeom>
        </p:spPr>
      </p:pic>
      <p:sp>
        <p:nvSpPr>
          <p:cNvPr id="7" name="Oval 6">
            <a:extLst>
              <a:ext uri="{FF2B5EF4-FFF2-40B4-BE49-F238E27FC236}">
                <a16:creationId xmlns:a16="http://schemas.microsoft.com/office/drawing/2014/main" id="{CF333CAA-B751-EB45-B907-2583F761C793}"/>
              </a:ext>
            </a:extLst>
          </p:cNvPr>
          <p:cNvSpPr/>
          <p:nvPr/>
        </p:nvSpPr>
        <p:spPr>
          <a:xfrm>
            <a:off x="2155122" y="4222878"/>
            <a:ext cx="307571" cy="598516"/>
          </a:xfrm>
          <a:prstGeom prst="ellipse">
            <a:avLst/>
          </a:prstGeom>
          <a:solidFill>
            <a:schemeClr val="accent1">
              <a:alpha val="1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8" name="TextBox 7">
            <a:extLst>
              <a:ext uri="{FF2B5EF4-FFF2-40B4-BE49-F238E27FC236}">
                <a16:creationId xmlns:a16="http://schemas.microsoft.com/office/drawing/2014/main" id="{AEA0B749-5021-5C4F-8084-6777ABE2029F}"/>
              </a:ext>
            </a:extLst>
          </p:cNvPr>
          <p:cNvSpPr txBox="1"/>
          <p:nvPr/>
        </p:nvSpPr>
        <p:spPr>
          <a:xfrm>
            <a:off x="660716" y="2375921"/>
            <a:ext cx="3363421" cy="369332"/>
          </a:xfrm>
          <a:prstGeom prst="rect">
            <a:avLst/>
          </a:prstGeom>
          <a:noFill/>
        </p:spPr>
        <p:txBody>
          <a:bodyPr wrap="none" rtlCol="0">
            <a:spAutoFit/>
          </a:bodyPr>
          <a:lstStyle/>
          <a:p>
            <a:r>
              <a:rPr lang="ru-RU" dirty="0"/>
              <a:t>Позиция в протеазе</a:t>
            </a:r>
            <a:r>
              <a:rPr lang="en-US" dirty="0"/>
              <a:t> (297 </a:t>
            </a:r>
            <a:r>
              <a:rPr lang="ru-RU" dirty="0" err="1"/>
              <a:t>нт</a:t>
            </a:r>
            <a:r>
              <a:rPr lang="ru-RU" dirty="0"/>
              <a:t>)</a:t>
            </a:r>
            <a:endParaRPr lang="en-FR" dirty="0"/>
          </a:p>
        </p:txBody>
      </p:sp>
      <p:sp>
        <p:nvSpPr>
          <p:cNvPr id="29" name="TextBox 28">
            <a:extLst>
              <a:ext uri="{FF2B5EF4-FFF2-40B4-BE49-F238E27FC236}">
                <a16:creationId xmlns:a16="http://schemas.microsoft.com/office/drawing/2014/main" id="{9609CED3-1E61-434E-9590-F58B42C89DAC}"/>
              </a:ext>
            </a:extLst>
          </p:cNvPr>
          <p:cNvSpPr txBox="1"/>
          <p:nvPr/>
        </p:nvSpPr>
        <p:spPr>
          <a:xfrm rot="16200000">
            <a:off x="-637540" y="3635908"/>
            <a:ext cx="1949573" cy="369332"/>
          </a:xfrm>
          <a:prstGeom prst="rect">
            <a:avLst/>
          </a:prstGeom>
          <a:noFill/>
        </p:spPr>
        <p:txBody>
          <a:bodyPr wrap="none" rtlCol="0">
            <a:spAutoFit/>
          </a:bodyPr>
          <a:lstStyle/>
          <a:p>
            <a:r>
              <a:rPr lang="ru-RU" dirty="0"/>
              <a:t>Разные </a:t>
            </a:r>
            <a:r>
              <a:rPr lang="ru-RU" dirty="0" err="1"/>
              <a:t>изоляты</a:t>
            </a:r>
            <a:endParaRPr lang="en-FR" dirty="0"/>
          </a:p>
        </p:txBody>
      </p:sp>
      <p:sp>
        <p:nvSpPr>
          <p:cNvPr id="30" name="TextBox 29">
            <a:extLst>
              <a:ext uri="{FF2B5EF4-FFF2-40B4-BE49-F238E27FC236}">
                <a16:creationId xmlns:a16="http://schemas.microsoft.com/office/drawing/2014/main" id="{9E097F61-F5F7-0141-9677-8A92CFFF4D8B}"/>
              </a:ext>
            </a:extLst>
          </p:cNvPr>
          <p:cNvSpPr txBox="1"/>
          <p:nvPr/>
        </p:nvSpPr>
        <p:spPr>
          <a:xfrm>
            <a:off x="6196162" y="5650929"/>
            <a:ext cx="1804838" cy="369332"/>
          </a:xfrm>
          <a:prstGeom prst="rect">
            <a:avLst/>
          </a:prstGeom>
          <a:noFill/>
        </p:spPr>
        <p:txBody>
          <a:bodyPr wrap="square" rtlCol="0">
            <a:spAutoFit/>
          </a:bodyPr>
          <a:lstStyle/>
          <a:p>
            <a:r>
              <a:rPr lang="ru-RU" dirty="0"/>
              <a:t>Т</a:t>
            </a:r>
            <a:r>
              <a:rPr lang="en-US" baseline="-25000" dirty="0"/>
              <a:t>12</a:t>
            </a:r>
            <a:r>
              <a:rPr lang="en-US" dirty="0"/>
              <a:t> = 2 f</a:t>
            </a:r>
            <a:r>
              <a:rPr lang="en-US" baseline="-25000" dirty="0"/>
              <a:t>1</a:t>
            </a:r>
            <a:r>
              <a:rPr lang="en-US" dirty="0"/>
              <a:t>(1-f</a:t>
            </a:r>
            <a:r>
              <a:rPr lang="en-US" baseline="-25000" dirty="0"/>
              <a:t>2</a:t>
            </a:r>
            <a:r>
              <a:rPr lang="en-US" dirty="0"/>
              <a:t>)</a:t>
            </a:r>
            <a:endParaRPr lang="en-FR" dirty="0"/>
          </a:p>
        </p:txBody>
      </p:sp>
    </p:spTree>
    <p:extLst>
      <p:ext uri="{BB962C8B-B14F-4D97-AF65-F5344CB8AC3E}">
        <p14:creationId xmlns:p14="http://schemas.microsoft.com/office/powerpoint/2010/main" val="3292059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7D2F-304F-324F-A3D4-54FF8FFA8C48}"/>
              </a:ext>
            </a:extLst>
          </p:cNvPr>
          <p:cNvSpPr>
            <a:spLocks noGrp="1"/>
          </p:cNvSpPr>
          <p:nvPr>
            <p:ph type="title"/>
          </p:nvPr>
        </p:nvSpPr>
        <p:spPr>
          <a:xfrm>
            <a:off x="457199" y="0"/>
            <a:ext cx="6508377" cy="1143000"/>
          </a:xfrm>
        </p:spPr>
        <p:txBody>
          <a:bodyPr/>
          <a:lstStyle/>
          <a:p>
            <a:r>
              <a:rPr lang="ru-RU" dirty="0"/>
              <a:t>Данные</a:t>
            </a:r>
            <a:r>
              <a:rPr lang="en-US" dirty="0"/>
              <a:t> </a:t>
            </a:r>
            <a:r>
              <a:rPr lang="ru-RU" dirty="0"/>
              <a:t>пациентов</a:t>
            </a:r>
            <a:endParaRPr lang="en-FR" dirty="0"/>
          </a:p>
        </p:txBody>
      </p:sp>
      <p:pic>
        <p:nvPicPr>
          <p:cNvPr id="5" name="Content Placeholder 4">
            <a:extLst>
              <a:ext uri="{FF2B5EF4-FFF2-40B4-BE49-F238E27FC236}">
                <a16:creationId xmlns:a16="http://schemas.microsoft.com/office/drawing/2014/main" id="{4B2A6049-5151-2E4E-AD39-B1E96576CF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1961" y="1491344"/>
            <a:ext cx="4989368" cy="5076465"/>
          </a:xfrm>
        </p:spPr>
      </p:pic>
      <p:sp>
        <p:nvSpPr>
          <p:cNvPr id="6" name="TextBox 5">
            <a:extLst>
              <a:ext uri="{FF2B5EF4-FFF2-40B4-BE49-F238E27FC236}">
                <a16:creationId xmlns:a16="http://schemas.microsoft.com/office/drawing/2014/main" id="{DCB0EEFB-CEC4-FD4C-9490-EF7D8E27EE32}"/>
              </a:ext>
            </a:extLst>
          </p:cNvPr>
          <p:cNvSpPr txBox="1"/>
          <p:nvPr/>
        </p:nvSpPr>
        <p:spPr>
          <a:xfrm>
            <a:off x="6165476" y="3429000"/>
            <a:ext cx="1954381" cy="369332"/>
          </a:xfrm>
          <a:prstGeom prst="rect">
            <a:avLst/>
          </a:prstGeom>
          <a:noFill/>
        </p:spPr>
        <p:txBody>
          <a:bodyPr wrap="none" rtlCol="0">
            <a:spAutoFit/>
          </a:bodyPr>
          <a:lstStyle/>
          <a:p>
            <a:r>
              <a:rPr lang="en-US" dirty="0" err="1"/>
              <a:t>n</a:t>
            </a:r>
            <a:r>
              <a:rPr lang="en-US" baseline="-25000" dirty="0" err="1"/>
              <a:t>aa</a:t>
            </a:r>
            <a:r>
              <a:rPr lang="en-US" dirty="0"/>
              <a:t>, </a:t>
            </a:r>
            <a:r>
              <a:rPr lang="en-US" dirty="0" err="1"/>
              <a:t>n</a:t>
            </a:r>
            <a:r>
              <a:rPr lang="en-US" baseline="-25000" dirty="0" err="1"/>
              <a:t>ac</a:t>
            </a:r>
            <a:r>
              <a:rPr lang="en-US" dirty="0"/>
              <a:t>, </a:t>
            </a:r>
            <a:r>
              <a:rPr lang="en-US" dirty="0" err="1"/>
              <a:t>n</a:t>
            </a:r>
            <a:r>
              <a:rPr lang="en-US" baseline="-25000" dirty="0" err="1"/>
              <a:t>cc</a:t>
            </a:r>
            <a:r>
              <a:rPr lang="en-US" dirty="0"/>
              <a:t>, </a:t>
            </a:r>
            <a:r>
              <a:rPr lang="en-US" dirty="0" err="1"/>
              <a:t>n</a:t>
            </a:r>
            <a:r>
              <a:rPr lang="en-US" baseline="-25000" dirty="0" err="1"/>
              <a:t>ca</a:t>
            </a:r>
            <a:endParaRPr lang="en-FR" baseline="-25000" dirty="0"/>
          </a:p>
        </p:txBody>
      </p:sp>
      <p:sp>
        <p:nvSpPr>
          <p:cNvPr id="7" name="TextBox 6">
            <a:extLst>
              <a:ext uri="{FF2B5EF4-FFF2-40B4-BE49-F238E27FC236}">
                <a16:creationId xmlns:a16="http://schemas.microsoft.com/office/drawing/2014/main" id="{C57D98A3-D0EA-D24C-9A7F-994FCCFC0233}"/>
              </a:ext>
            </a:extLst>
          </p:cNvPr>
          <p:cNvSpPr txBox="1"/>
          <p:nvPr/>
        </p:nvSpPr>
        <p:spPr>
          <a:xfrm>
            <a:off x="6165476" y="2302329"/>
            <a:ext cx="2036135" cy="646331"/>
          </a:xfrm>
          <a:prstGeom prst="rect">
            <a:avLst/>
          </a:prstGeom>
          <a:noFill/>
        </p:spPr>
        <p:txBody>
          <a:bodyPr wrap="none" rtlCol="0">
            <a:spAutoFit/>
          </a:bodyPr>
          <a:lstStyle/>
          <a:p>
            <a:r>
              <a:rPr lang="en-FR" dirty="0"/>
              <a:t>c: consensus</a:t>
            </a:r>
          </a:p>
          <a:p>
            <a:r>
              <a:rPr lang="en-FR" dirty="0"/>
              <a:t>a: anticonsensus</a:t>
            </a:r>
          </a:p>
        </p:txBody>
      </p:sp>
    </p:spTree>
    <p:extLst>
      <p:ext uri="{BB962C8B-B14F-4D97-AF65-F5344CB8AC3E}">
        <p14:creationId xmlns:p14="http://schemas.microsoft.com/office/powerpoint/2010/main" val="950561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4610-EBFE-DD49-90E0-2455777D9ABE}"/>
              </a:ext>
            </a:extLst>
          </p:cNvPr>
          <p:cNvSpPr>
            <a:spLocks noGrp="1"/>
          </p:cNvSpPr>
          <p:nvPr>
            <p:ph type="title"/>
          </p:nvPr>
        </p:nvSpPr>
        <p:spPr>
          <a:xfrm>
            <a:off x="457199" y="914400"/>
            <a:ext cx="7282544" cy="1143000"/>
          </a:xfrm>
        </p:spPr>
        <p:txBody>
          <a:bodyPr/>
          <a:lstStyle/>
          <a:p>
            <a:r>
              <a:rPr lang="ru-RU" dirty="0"/>
              <a:t>Средняя частота наименее представленного</a:t>
            </a:r>
            <a:r>
              <a:rPr lang="en-US" dirty="0"/>
              <a:t> </a:t>
            </a:r>
            <a:r>
              <a:rPr lang="ru-RU" dirty="0" err="1"/>
              <a:t>гаплотипа</a:t>
            </a:r>
            <a:endParaRPr lang="en-FR" dirty="0"/>
          </a:p>
        </p:txBody>
      </p:sp>
      <p:pic>
        <p:nvPicPr>
          <p:cNvPr id="5" name="Content Placeholder 4">
            <a:extLst>
              <a:ext uri="{FF2B5EF4-FFF2-40B4-BE49-F238E27FC236}">
                <a16:creationId xmlns:a16="http://schemas.microsoft.com/office/drawing/2014/main" id="{F3BDADFE-211F-E940-86F0-4F3429F433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2057400"/>
            <a:ext cx="4732894" cy="4370968"/>
          </a:xfrm>
        </p:spPr>
      </p:pic>
      <p:sp>
        <p:nvSpPr>
          <p:cNvPr id="6" name="TextBox 5">
            <a:extLst>
              <a:ext uri="{FF2B5EF4-FFF2-40B4-BE49-F238E27FC236}">
                <a16:creationId xmlns:a16="http://schemas.microsoft.com/office/drawing/2014/main" id="{4F5CCB61-89FE-4C4A-A453-E633F2FC71F5}"/>
              </a:ext>
            </a:extLst>
          </p:cNvPr>
          <p:cNvSpPr txBox="1"/>
          <p:nvPr/>
        </p:nvSpPr>
        <p:spPr>
          <a:xfrm>
            <a:off x="5479676" y="3075997"/>
            <a:ext cx="2528256" cy="369332"/>
          </a:xfrm>
          <a:prstGeom prst="rect">
            <a:avLst/>
          </a:prstGeom>
          <a:noFill/>
        </p:spPr>
        <p:txBody>
          <a:bodyPr wrap="none" rtlCol="0">
            <a:spAutoFit/>
          </a:bodyPr>
          <a:lstStyle/>
          <a:p>
            <a:r>
              <a:rPr lang="en-US" dirty="0"/>
              <a:t>min</a:t>
            </a:r>
            <a:r>
              <a:rPr lang="ru-RU" dirty="0"/>
              <a:t>(</a:t>
            </a:r>
            <a:r>
              <a:rPr lang="en-US" dirty="0" err="1"/>
              <a:t>n</a:t>
            </a:r>
            <a:r>
              <a:rPr lang="en-US" baseline="-25000" dirty="0" err="1"/>
              <a:t>aa</a:t>
            </a:r>
            <a:r>
              <a:rPr lang="en-US" dirty="0"/>
              <a:t>, </a:t>
            </a:r>
            <a:r>
              <a:rPr lang="en-US" dirty="0" err="1"/>
              <a:t>n</a:t>
            </a:r>
            <a:r>
              <a:rPr lang="en-US" baseline="-25000" dirty="0" err="1"/>
              <a:t>ac</a:t>
            </a:r>
            <a:r>
              <a:rPr lang="en-US" dirty="0"/>
              <a:t>, </a:t>
            </a:r>
            <a:r>
              <a:rPr lang="en-US" dirty="0" err="1"/>
              <a:t>n</a:t>
            </a:r>
            <a:r>
              <a:rPr lang="en-US" baseline="-25000" dirty="0" err="1"/>
              <a:t>cc</a:t>
            </a:r>
            <a:r>
              <a:rPr lang="en-US" dirty="0"/>
              <a:t>, </a:t>
            </a:r>
            <a:r>
              <a:rPr lang="en-US" dirty="0" err="1"/>
              <a:t>n</a:t>
            </a:r>
            <a:r>
              <a:rPr lang="en-US" baseline="-25000" dirty="0" err="1"/>
              <a:t>ca</a:t>
            </a:r>
            <a:r>
              <a:rPr lang="en-US" dirty="0"/>
              <a:t>)</a:t>
            </a:r>
            <a:endParaRPr lang="en-FR" baseline="-25000" dirty="0"/>
          </a:p>
        </p:txBody>
      </p:sp>
      <p:sp>
        <p:nvSpPr>
          <p:cNvPr id="8" name="TextBox 7">
            <a:extLst>
              <a:ext uri="{FF2B5EF4-FFF2-40B4-BE49-F238E27FC236}">
                <a16:creationId xmlns:a16="http://schemas.microsoft.com/office/drawing/2014/main" id="{10886DF1-8B07-D043-B6BE-977FF4E56433}"/>
              </a:ext>
            </a:extLst>
          </p:cNvPr>
          <p:cNvSpPr txBox="1"/>
          <p:nvPr/>
        </p:nvSpPr>
        <p:spPr>
          <a:xfrm>
            <a:off x="5783432" y="3472466"/>
            <a:ext cx="2224500" cy="369332"/>
          </a:xfrm>
          <a:prstGeom prst="rect">
            <a:avLst/>
          </a:prstGeom>
          <a:noFill/>
        </p:spPr>
        <p:txBody>
          <a:bodyPr wrap="square">
            <a:spAutoFit/>
          </a:bodyPr>
          <a:lstStyle/>
          <a:p>
            <a:r>
              <a:rPr lang="en-US" dirty="0" err="1"/>
              <a:t>n</a:t>
            </a:r>
            <a:r>
              <a:rPr lang="en-US" baseline="-25000" dirty="0" err="1"/>
              <a:t>aa</a:t>
            </a:r>
            <a:r>
              <a:rPr lang="en-US" dirty="0" err="1"/>
              <a:t>+n</a:t>
            </a:r>
            <a:r>
              <a:rPr lang="en-US" baseline="-25000" dirty="0" err="1"/>
              <a:t>ac</a:t>
            </a:r>
            <a:r>
              <a:rPr lang="en-US" dirty="0" err="1"/>
              <a:t>+n</a:t>
            </a:r>
            <a:r>
              <a:rPr lang="en-US" baseline="-25000" dirty="0" err="1"/>
              <a:t>cc</a:t>
            </a:r>
            <a:r>
              <a:rPr lang="en-US" dirty="0" err="1"/>
              <a:t>+n</a:t>
            </a:r>
            <a:r>
              <a:rPr lang="en-US" baseline="-25000" dirty="0" err="1"/>
              <a:t>ca</a:t>
            </a:r>
            <a:endParaRPr lang="en-FR" dirty="0"/>
          </a:p>
        </p:txBody>
      </p:sp>
      <p:cxnSp>
        <p:nvCxnSpPr>
          <p:cNvPr id="10" name="Straight Connector 9">
            <a:extLst>
              <a:ext uri="{FF2B5EF4-FFF2-40B4-BE49-F238E27FC236}">
                <a16:creationId xmlns:a16="http://schemas.microsoft.com/office/drawing/2014/main" id="{D766E7D7-1F1C-3E44-8545-F63997B2503D}"/>
              </a:ext>
            </a:extLst>
          </p:cNvPr>
          <p:cNvCxnSpPr/>
          <p:nvPr/>
        </p:nvCxnSpPr>
        <p:spPr>
          <a:xfrm>
            <a:off x="5606540" y="3487456"/>
            <a:ext cx="2296012"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06F3D96-F513-6247-8F32-FCFE5875F588}"/>
              </a:ext>
            </a:extLst>
          </p:cNvPr>
          <p:cNvCxnSpPr/>
          <p:nvPr/>
        </p:nvCxnSpPr>
        <p:spPr>
          <a:xfrm>
            <a:off x="5081666" y="3657132"/>
            <a:ext cx="0" cy="146950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AF508C8-BEE5-494A-95E6-905E2D9EAAC5}"/>
              </a:ext>
            </a:extLst>
          </p:cNvPr>
          <p:cNvSpPr txBox="1"/>
          <p:nvPr/>
        </p:nvSpPr>
        <p:spPr>
          <a:xfrm>
            <a:off x="5141676" y="4279260"/>
            <a:ext cx="1754006" cy="369332"/>
          </a:xfrm>
          <a:prstGeom prst="rect">
            <a:avLst/>
          </a:prstGeom>
          <a:noFill/>
        </p:spPr>
        <p:txBody>
          <a:bodyPr wrap="none" rtlCol="0">
            <a:spAutoFit/>
          </a:bodyPr>
          <a:lstStyle/>
          <a:p>
            <a:r>
              <a:rPr lang="en-FR" dirty="0"/>
              <a:t>95% </a:t>
            </a:r>
            <a:r>
              <a:rPr lang="ru-RU" dirty="0"/>
              <a:t>интервал</a:t>
            </a:r>
            <a:endParaRPr lang="en-FR" dirty="0"/>
          </a:p>
        </p:txBody>
      </p:sp>
      <p:sp>
        <p:nvSpPr>
          <p:cNvPr id="14" name="TextBox 13">
            <a:extLst>
              <a:ext uri="{FF2B5EF4-FFF2-40B4-BE49-F238E27FC236}">
                <a16:creationId xmlns:a16="http://schemas.microsoft.com/office/drawing/2014/main" id="{910572FF-CC7A-BC41-AECF-DF7949042BB0}"/>
              </a:ext>
            </a:extLst>
          </p:cNvPr>
          <p:cNvSpPr txBox="1"/>
          <p:nvPr/>
        </p:nvSpPr>
        <p:spPr>
          <a:xfrm>
            <a:off x="6235908" y="5696262"/>
            <a:ext cx="1864613" cy="646331"/>
          </a:xfrm>
          <a:prstGeom prst="rect">
            <a:avLst/>
          </a:prstGeom>
          <a:noFill/>
        </p:spPr>
        <p:txBody>
          <a:bodyPr wrap="none" rtlCol="0">
            <a:spAutoFit/>
          </a:bodyPr>
          <a:lstStyle/>
          <a:p>
            <a:r>
              <a:rPr lang="en-US" dirty="0" err="1">
                <a:latin typeface="Symbol" pitchFamily="2" charset="2"/>
              </a:rPr>
              <a:t>m</a:t>
            </a:r>
            <a:r>
              <a:rPr lang="en-US" dirty="0" err="1"/>
              <a:t>N</a:t>
            </a:r>
            <a:r>
              <a:rPr lang="en-US" dirty="0"/>
              <a:t> ~ 10</a:t>
            </a:r>
            <a:br>
              <a:rPr lang="en-US" dirty="0"/>
            </a:br>
            <a:r>
              <a:rPr lang="en-US" dirty="0" err="1">
                <a:latin typeface="Symbol" pitchFamily="2" charset="2"/>
              </a:rPr>
              <a:t>m</a:t>
            </a:r>
            <a:r>
              <a:rPr lang="en-US" dirty="0" err="1"/>
              <a:t>N</a:t>
            </a:r>
            <a:r>
              <a:rPr lang="en-US" dirty="0"/>
              <a:t> &gt; 1 (p=0.05)</a:t>
            </a:r>
            <a:endParaRPr lang="en-FR" dirty="0"/>
          </a:p>
        </p:txBody>
      </p:sp>
    </p:spTree>
    <p:extLst>
      <p:ext uri="{BB962C8B-B14F-4D97-AF65-F5344CB8AC3E}">
        <p14:creationId xmlns:p14="http://schemas.microsoft.com/office/powerpoint/2010/main" val="787174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9374-5654-734C-800F-35A49E40A8FE}"/>
              </a:ext>
            </a:extLst>
          </p:cNvPr>
          <p:cNvSpPr>
            <a:spLocks noGrp="1"/>
          </p:cNvSpPr>
          <p:nvPr>
            <p:ph type="title"/>
          </p:nvPr>
        </p:nvSpPr>
        <p:spPr/>
        <p:txBody>
          <a:bodyPr/>
          <a:lstStyle/>
          <a:p>
            <a:r>
              <a:rPr lang="ru-RU" dirty="0"/>
              <a:t>Спасибо!</a:t>
            </a:r>
            <a:endParaRPr lang="en-FR" dirty="0"/>
          </a:p>
        </p:txBody>
      </p:sp>
      <p:pic>
        <p:nvPicPr>
          <p:cNvPr id="5" name="Content Placeholder 4">
            <a:extLst>
              <a:ext uri="{FF2B5EF4-FFF2-40B4-BE49-F238E27FC236}">
                <a16:creationId xmlns:a16="http://schemas.microsoft.com/office/drawing/2014/main" id="{8B027606-1938-034F-9311-AE90FDB3AD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626" y="2209800"/>
            <a:ext cx="5819897" cy="3916363"/>
          </a:xfrm>
        </p:spPr>
      </p:pic>
    </p:spTree>
    <p:extLst>
      <p:ext uri="{BB962C8B-B14F-4D97-AF65-F5344CB8AC3E}">
        <p14:creationId xmlns:p14="http://schemas.microsoft.com/office/powerpoint/2010/main" val="45110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92EB-0C80-EC48-9103-1D68EFA54A11}"/>
              </a:ext>
            </a:extLst>
          </p:cNvPr>
          <p:cNvSpPr>
            <a:spLocks noGrp="1"/>
          </p:cNvSpPr>
          <p:nvPr>
            <p:ph type="title"/>
          </p:nvPr>
        </p:nvSpPr>
        <p:spPr/>
        <p:txBody>
          <a:bodyPr/>
          <a:lstStyle/>
          <a:p>
            <a:r>
              <a:rPr lang="ru-RU" dirty="0"/>
              <a:t>Чтобы не списывали контрольные</a:t>
            </a:r>
            <a:endParaRPr lang="en-FR" dirty="0"/>
          </a:p>
        </p:txBody>
      </p:sp>
      <p:pic>
        <p:nvPicPr>
          <p:cNvPr id="5" name="Content Placeholder 4">
            <a:extLst>
              <a:ext uri="{FF2B5EF4-FFF2-40B4-BE49-F238E27FC236}">
                <a16:creationId xmlns:a16="http://schemas.microsoft.com/office/drawing/2014/main" id="{C59A3AAD-93B7-E445-8076-86F2FADB9B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6557" y="2209800"/>
            <a:ext cx="5710036" cy="3916363"/>
          </a:xfrm>
        </p:spPr>
      </p:pic>
      <p:sp>
        <p:nvSpPr>
          <p:cNvPr id="6" name="TextBox 5">
            <a:extLst>
              <a:ext uri="{FF2B5EF4-FFF2-40B4-BE49-F238E27FC236}">
                <a16:creationId xmlns:a16="http://schemas.microsoft.com/office/drawing/2014/main" id="{3E396635-3FEA-8D45-BB7D-A486D9E3F95A}"/>
              </a:ext>
            </a:extLst>
          </p:cNvPr>
          <p:cNvSpPr txBox="1"/>
          <p:nvPr/>
        </p:nvSpPr>
        <p:spPr>
          <a:xfrm>
            <a:off x="3486904" y="5479832"/>
            <a:ext cx="3079689" cy="646331"/>
          </a:xfrm>
          <a:prstGeom prst="rect">
            <a:avLst/>
          </a:prstGeom>
          <a:noFill/>
        </p:spPr>
        <p:txBody>
          <a:bodyPr wrap="none" rtlCol="0">
            <a:spAutoFit/>
          </a:bodyPr>
          <a:lstStyle/>
          <a:p>
            <a:r>
              <a:rPr lang="ru-RU" dirty="0">
                <a:solidFill>
                  <a:schemeClr val="bg1"/>
                </a:solidFill>
              </a:rPr>
              <a:t>Кабул, сентябрь 2021,</a:t>
            </a:r>
          </a:p>
          <a:p>
            <a:r>
              <a:rPr lang="ru-RU" dirty="0">
                <a:solidFill>
                  <a:schemeClr val="bg1"/>
                </a:solidFill>
              </a:rPr>
              <a:t>Педагогический институт</a:t>
            </a:r>
            <a:endParaRPr lang="en-FR" dirty="0">
              <a:solidFill>
                <a:schemeClr val="bg1"/>
              </a:solidFill>
            </a:endParaRPr>
          </a:p>
        </p:txBody>
      </p:sp>
    </p:spTree>
    <p:extLst>
      <p:ext uri="{BB962C8B-B14F-4D97-AF65-F5344CB8AC3E}">
        <p14:creationId xmlns:p14="http://schemas.microsoft.com/office/powerpoint/2010/main" val="421312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0105-D9DF-664A-A925-E25A7134857D}"/>
              </a:ext>
            </a:extLst>
          </p:cNvPr>
          <p:cNvSpPr>
            <a:spLocks noGrp="1"/>
          </p:cNvSpPr>
          <p:nvPr>
            <p:ph type="title"/>
          </p:nvPr>
        </p:nvSpPr>
        <p:spPr/>
        <p:txBody>
          <a:bodyPr/>
          <a:lstStyle/>
          <a:p>
            <a:r>
              <a:rPr lang="ru-RU" dirty="0"/>
              <a:t>План лекции</a:t>
            </a:r>
            <a:endParaRPr lang="en-FR" dirty="0"/>
          </a:p>
        </p:txBody>
      </p:sp>
      <p:sp>
        <p:nvSpPr>
          <p:cNvPr id="3" name="Content Placeholder 2">
            <a:extLst>
              <a:ext uri="{FF2B5EF4-FFF2-40B4-BE49-F238E27FC236}">
                <a16:creationId xmlns:a16="http://schemas.microsoft.com/office/drawing/2014/main" id="{BE26ADF5-3DB4-3A47-A17E-1C285E7BC398}"/>
              </a:ext>
            </a:extLst>
          </p:cNvPr>
          <p:cNvSpPr>
            <a:spLocks noGrp="1"/>
          </p:cNvSpPr>
          <p:nvPr>
            <p:ph idx="1"/>
          </p:nvPr>
        </p:nvSpPr>
        <p:spPr>
          <a:xfrm>
            <a:off x="457199" y="2209800"/>
            <a:ext cx="6964018" cy="3916363"/>
          </a:xfrm>
        </p:spPr>
        <p:txBody>
          <a:bodyPr/>
          <a:lstStyle/>
          <a:p>
            <a:r>
              <a:rPr lang="ru-RU" b="1" dirty="0">
                <a:solidFill>
                  <a:srgbClr val="0070C0"/>
                </a:solidFill>
              </a:rPr>
              <a:t>В предыдущей серии (</a:t>
            </a:r>
            <a:r>
              <a:rPr lang="en-US" b="1" dirty="0">
                <a:solidFill>
                  <a:srgbClr val="0070C0"/>
                </a:solidFill>
              </a:rPr>
              <a:t>10</a:t>
            </a:r>
            <a:r>
              <a:rPr lang="ru-RU" b="1" dirty="0">
                <a:solidFill>
                  <a:srgbClr val="0070C0"/>
                </a:solidFill>
              </a:rPr>
              <a:t> минут)</a:t>
            </a:r>
          </a:p>
          <a:p>
            <a:r>
              <a:rPr lang="ru-RU" b="1" dirty="0">
                <a:solidFill>
                  <a:srgbClr val="0070C0"/>
                </a:solidFill>
              </a:rPr>
              <a:t>Консультация по итогам (</a:t>
            </a:r>
            <a:r>
              <a:rPr lang="en-US" b="1" dirty="0">
                <a:solidFill>
                  <a:srgbClr val="0070C0"/>
                </a:solidFill>
              </a:rPr>
              <a:t>45</a:t>
            </a:r>
            <a:r>
              <a:rPr lang="ru-RU" b="1" dirty="0">
                <a:solidFill>
                  <a:srgbClr val="0070C0"/>
                </a:solidFill>
              </a:rPr>
              <a:t>)</a:t>
            </a:r>
          </a:p>
          <a:p>
            <a:r>
              <a:rPr lang="ru-RU" b="1" dirty="0">
                <a:solidFill>
                  <a:srgbClr val="0070C0"/>
                </a:solidFill>
              </a:rPr>
              <a:t>Перерыв  </a:t>
            </a:r>
          </a:p>
          <a:p>
            <a:r>
              <a:rPr lang="ru-RU" b="1" dirty="0">
                <a:solidFill>
                  <a:srgbClr val="0070C0"/>
                </a:solidFill>
              </a:rPr>
              <a:t>Как оценить размер популяции из последовательностей ДНК (30)</a:t>
            </a:r>
          </a:p>
          <a:p>
            <a:r>
              <a:rPr lang="ru-RU" b="1" dirty="0">
                <a:solidFill>
                  <a:srgbClr val="0070C0"/>
                </a:solidFill>
              </a:rPr>
              <a:t>Вопросы (5)</a:t>
            </a:r>
          </a:p>
          <a:p>
            <a:endParaRPr lang="ru-RU" b="1" dirty="0">
              <a:solidFill>
                <a:srgbClr val="0070C0"/>
              </a:solidFill>
            </a:endParaRPr>
          </a:p>
          <a:p>
            <a:endParaRPr lang="ru-RU" dirty="0"/>
          </a:p>
          <a:p>
            <a:pPr lvl="1"/>
            <a:endParaRPr lang="ru-RU" dirty="0"/>
          </a:p>
          <a:p>
            <a:pPr lvl="1"/>
            <a:endParaRPr lang="ru-RU" dirty="0"/>
          </a:p>
          <a:p>
            <a:pPr lvl="1"/>
            <a:endParaRPr lang="en-FR" dirty="0"/>
          </a:p>
        </p:txBody>
      </p:sp>
    </p:spTree>
    <p:extLst>
      <p:ext uri="{BB962C8B-B14F-4D97-AF65-F5344CB8AC3E}">
        <p14:creationId xmlns:p14="http://schemas.microsoft.com/office/powerpoint/2010/main" val="3471477426"/>
      </p:ext>
    </p:extLst>
  </p:cSld>
  <p:clrMapOvr>
    <a:masterClrMapping/>
  </p:clrMapOvr>
  <p:transition spd="slow" advTm="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6426-4CF2-5747-98DC-B33150AAD2CB}"/>
              </a:ext>
            </a:extLst>
          </p:cNvPr>
          <p:cNvSpPr>
            <a:spLocks noGrp="1"/>
          </p:cNvSpPr>
          <p:nvPr>
            <p:ph type="title"/>
          </p:nvPr>
        </p:nvSpPr>
        <p:spPr/>
        <p:txBody>
          <a:bodyPr/>
          <a:lstStyle/>
          <a:p>
            <a:r>
              <a:rPr lang="ru-RU" dirty="0"/>
              <a:t>В предыдущей серии</a:t>
            </a:r>
            <a:endParaRPr lang="en-FR" dirty="0"/>
          </a:p>
        </p:txBody>
      </p:sp>
    </p:spTree>
    <p:extLst>
      <p:ext uri="{BB962C8B-B14F-4D97-AF65-F5344CB8AC3E}">
        <p14:creationId xmlns:p14="http://schemas.microsoft.com/office/powerpoint/2010/main" val="797832793"/>
      </p:ext>
    </p:extLst>
  </p:cSld>
  <p:clrMapOvr>
    <a:masterClrMapping/>
  </p:clrMapOvr>
  <p:transition spd="slow" advTm="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C21A-0977-A743-BA74-EFE734E4E29E}"/>
              </a:ext>
            </a:extLst>
          </p:cNvPr>
          <p:cNvSpPr>
            <a:spLocks noGrp="1"/>
          </p:cNvSpPr>
          <p:nvPr>
            <p:ph type="title"/>
          </p:nvPr>
        </p:nvSpPr>
        <p:spPr/>
        <p:txBody>
          <a:bodyPr/>
          <a:lstStyle/>
          <a:p>
            <a:r>
              <a:rPr lang="ru-RU" dirty="0"/>
              <a:t>Трюк</a:t>
            </a:r>
            <a:endParaRPr lang="en-FR" dirty="0"/>
          </a:p>
        </p:txBody>
      </p:sp>
      <p:sp>
        <p:nvSpPr>
          <p:cNvPr id="3" name="Content Placeholder 2">
            <a:extLst>
              <a:ext uri="{FF2B5EF4-FFF2-40B4-BE49-F238E27FC236}">
                <a16:creationId xmlns:a16="http://schemas.microsoft.com/office/drawing/2014/main" id="{0EC33A4D-45FB-F64C-94A7-364A6BFF3ACC}"/>
              </a:ext>
            </a:extLst>
          </p:cNvPr>
          <p:cNvSpPr>
            <a:spLocks noGrp="1"/>
          </p:cNvSpPr>
          <p:nvPr>
            <p:ph idx="1"/>
          </p:nvPr>
        </p:nvSpPr>
        <p:spPr>
          <a:xfrm>
            <a:off x="457199" y="2209800"/>
            <a:ext cx="6508377" cy="960409"/>
          </a:xfrm>
        </p:spPr>
        <p:txBody>
          <a:bodyPr/>
          <a:lstStyle/>
          <a:p>
            <a:r>
              <a:rPr lang="ru-RU" dirty="0"/>
              <a:t>Если одна функция ленивая а другая резко меняется</a:t>
            </a:r>
            <a:r>
              <a:rPr lang="en-US" dirty="0"/>
              <a:t>,</a:t>
            </a:r>
            <a:r>
              <a:rPr lang="ru-RU" dirty="0"/>
              <a:t> с максимумом при</a:t>
            </a:r>
            <a:r>
              <a:rPr lang="en-US" dirty="0"/>
              <a:t> x=</a:t>
            </a:r>
            <a:r>
              <a:rPr lang="en-US" dirty="0" err="1"/>
              <a:t>x</a:t>
            </a:r>
            <a:r>
              <a:rPr lang="en-US" baseline="-25000" dirty="0" err="1"/>
              <a:t>max</a:t>
            </a:r>
            <a:endParaRPr lang="en-FR" baseline="-25000" dirty="0"/>
          </a:p>
        </p:txBody>
      </p:sp>
      <p:pic>
        <p:nvPicPr>
          <p:cNvPr id="7" name="Picture 6">
            <a:extLst>
              <a:ext uri="{FF2B5EF4-FFF2-40B4-BE49-F238E27FC236}">
                <a16:creationId xmlns:a16="http://schemas.microsoft.com/office/drawing/2014/main" id="{FF2E1BE6-6C53-8149-85B8-592740D22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232" y="3892539"/>
            <a:ext cx="5065411" cy="798274"/>
          </a:xfrm>
          <a:prstGeom prst="rect">
            <a:avLst/>
          </a:prstGeom>
        </p:spPr>
      </p:pic>
      <p:cxnSp>
        <p:nvCxnSpPr>
          <p:cNvPr id="9" name="Straight Arrow Connector 8">
            <a:extLst>
              <a:ext uri="{FF2B5EF4-FFF2-40B4-BE49-F238E27FC236}">
                <a16:creationId xmlns:a16="http://schemas.microsoft.com/office/drawing/2014/main" id="{F8A98AB2-C421-3147-9E3A-840910D89199}"/>
              </a:ext>
            </a:extLst>
          </p:cNvPr>
          <p:cNvCxnSpPr>
            <a:cxnSpLocks/>
          </p:cNvCxnSpPr>
          <p:nvPr/>
        </p:nvCxnSpPr>
        <p:spPr>
          <a:xfrm flipH="1">
            <a:off x="3681576" y="2541391"/>
            <a:ext cx="118530" cy="1469112"/>
          </a:xfrm>
          <a:prstGeom prst="straightConnector1">
            <a:avLst/>
          </a:prstGeom>
          <a:ln w="127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F81D682-B3D2-864B-8319-85F8A10BEBBC}"/>
              </a:ext>
            </a:extLst>
          </p:cNvPr>
          <p:cNvCxnSpPr>
            <a:cxnSpLocks/>
          </p:cNvCxnSpPr>
          <p:nvPr/>
        </p:nvCxnSpPr>
        <p:spPr>
          <a:xfrm flipH="1">
            <a:off x="4560416" y="2541391"/>
            <a:ext cx="1341623" cy="146911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157FDA9-B325-454A-85CE-791BBACD78FC}"/>
              </a:ext>
            </a:extLst>
          </p:cNvPr>
          <p:cNvGrpSpPr/>
          <p:nvPr/>
        </p:nvGrpSpPr>
        <p:grpSpPr>
          <a:xfrm>
            <a:off x="457199" y="4560880"/>
            <a:ext cx="2780231" cy="2187098"/>
            <a:chOff x="457199" y="4560880"/>
            <a:chExt cx="2780231" cy="2187098"/>
          </a:xfrm>
        </p:grpSpPr>
        <p:sp>
          <p:nvSpPr>
            <p:cNvPr id="26" name="TextBox 25">
              <a:extLst>
                <a:ext uri="{FF2B5EF4-FFF2-40B4-BE49-F238E27FC236}">
                  <a16:creationId xmlns:a16="http://schemas.microsoft.com/office/drawing/2014/main" id="{B1EEAAC7-F3D8-0648-8F4B-43B96D6FDB13}"/>
                </a:ext>
              </a:extLst>
            </p:cNvPr>
            <p:cNvSpPr txBox="1"/>
            <p:nvPr/>
          </p:nvSpPr>
          <p:spPr>
            <a:xfrm>
              <a:off x="2165367" y="4929683"/>
              <a:ext cx="678391" cy="461665"/>
            </a:xfrm>
            <a:prstGeom prst="rect">
              <a:avLst/>
            </a:prstGeom>
            <a:noFill/>
          </p:spPr>
          <p:txBody>
            <a:bodyPr wrap="none" rtlCol="0">
              <a:spAutoFit/>
            </a:bodyPr>
            <a:lstStyle/>
            <a:p>
              <a:r>
                <a:rPr lang="en-FR" sz="2400" dirty="0">
                  <a:solidFill>
                    <a:srgbClr val="0070C0"/>
                  </a:solidFill>
                </a:rPr>
                <a:t>f(x)</a:t>
              </a:r>
            </a:p>
          </p:txBody>
        </p:sp>
        <p:sp>
          <p:nvSpPr>
            <p:cNvPr id="20" name="Freeform 19">
              <a:extLst>
                <a:ext uri="{FF2B5EF4-FFF2-40B4-BE49-F238E27FC236}">
                  <a16:creationId xmlns:a16="http://schemas.microsoft.com/office/drawing/2014/main" id="{6FA025D4-CCC0-5B4C-A944-8EAB76986766}"/>
                </a:ext>
              </a:extLst>
            </p:cNvPr>
            <p:cNvSpPr/>
            <p:nvPr/>
          </p:nvSpPr>
          <p:spPr>
            <a:xfrm>
              <a:off x="1255636" y="5089033"/>
              <a:ext cx="709282" cy="1176373"/>
            </a:xfrm>
            <a:custGeom>
              <a:avLst/>
              <a:gdLst>
                <a:gd name="connsiteX0" fmla="*/ 0 w 709282"/>
                <a:gd name="connsiteY0" fmla="*/ 1124615 h 1176373"/>
                <a:gd name="connsiteX1" fmla="*/ 138023 w 709282"/>
                <a:gd name="connsiteY1" fmla="*/ 244720 h 1176373"/>
                <a:gd name="connsiteX2" fmla="*/ 327804 w 709282"/>
                <a:gd name="connsiteY2" fmla="*/ 3181 h 1176373"/>
                <a:gd name="connsiteX3" fmla="*/ 569344 w 709282"/>
                <a:gd name="connsiteY3" fmla="*/ 365490 h 1176373"/>
                <a:gd name="connsiteX4" fmla="*/ 690113 w 709282"/>
                <a:gd name="connsiteY4" fmla="*/ 814064 h 1176373"/>
                <a:gd name="connsiteX5" fmla="*/ 707366 w 709282"/>
                <a:gd name="connsiteY5" fmla="*/ 1176373 h 117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2" h="1176373">
                  <a:moveTo>
                    <a:pt x="0" y="1124615"/>
                  </a:moveTo>
                  <a:cubicBezTo>
                    <a:pt x="41694" y="778120"/>
                    <a:pt x="83389" y="431626"/>
                    <a:pt x="138023" y="244720"/>
                  </a:cubicBezTo>
                  <a:cubicBezTo>
                    <a:pt x="192657" y="57814"/>
                    <a:pt x="255917" y="-16947"/>
                    <a:pt x="327804" y="3181"/>
                  </a:cubicBezTo>
                  <a:cubicBezTo>
                    <a:pt x="399691" y="23309"/>
                    <a:pt x="508959" y="230343"/>
                    <a:pt x="569344" y="365490"/>
                  </a:cubicBezTo>
                  <a:cubicBezTo>
                    <a:pt x="629729" y="500637"/>
                    <a:pt x="667109" y="678917"/>
                    <a:pt x="690113" y="814064"/>
                  </a:cubicBezTo>
                  <a:cubicBezTo>
                    <a:pt x="713117" y="949211"/>
                    <a:pt x="710241" y="1062792"/>
                    <a:pt x="707366" y="1176373"/>
                  </a:cubicBezTo>
                </a:path>
              </a:pathLst>
            </a:cu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21" name="Freeform 20">
              <a:extLst>
                <a:ext uri="{FF2B5EF4-FFF2-40B4-BE49-F238E27FC236}">
                  <a16:creationId xmlns:a16="http://schemas.microsoft.com/office/drawing/2014/main" id="{1E2E9DD7-130E-3D4A-9762-D6739EDC08AE}"/>
                </a:ext>
              </a:extLst>
            </p:cNvPr>
            <p:cNvSpPr/>
            <p:nvPr/>
          </p:nvSpPr>
          <p:spPr>
            <a:xfrm>
              <a:off x="715991" y="5205377"/>
              <a:ext cx="1414732" cy="552090"/>
            </a:xfrm>
            <a:custGeom>
              <a:avLst/>
              <a:gdLst>
                <a:gd name="connsiteX0" fmla="*/ 0 w 1414732"/>
                <a:gd name="connsiteY0" fmla="*/ 552090 h 552090"/>
                <a:gd name="connsiteX1" fmla="*/ 741872 w 1414732"/>
                <a:gd name="connsiteY1" fmla="*/ 414068 h 552090"/>
                <a:gd name="connsiteX2" fmla="*/ 1414732 w 1414732"/>
                <a:gd name="connsiteY2" fmla="*/ 0 h 552090"/>
              </a:gdLst>
              <a:ahLst/>
              <a:cxnLst>
                <a:cxn ang="0">
                  <a:pos x="connsiteX0" y="connsiteY0"/>
                </a:cxn>
                <a:cxn ang="0">
                  <a:pos x="connsiteX1" y="connsiteY1"/>
                </a:cxn>
                <a:cxn ang="0">
                  <a:pos x="connsiteX2" y="connsiteY2"/>
                </a:cxn>
              </a:cxnLst>
              <a:rect l="l" t="t" r="r" b="b"/>
              <a:pathLst>
                <a:path w="1414732" h="552090">
                  <a:moveTo>
                    <a:pt x="0" y="552090"/>
                  </a:moveTo>
                  <a:cubicBezTo>
                    <a:pt x="253042" y="529086"/>
                    <a:pt x="506084" y="506083"/>
                    <a:pt x="741872" y="414068"/>
                  </a:cubicBezTo>
                  <a:cubicBezTo>
                    <a:pt x="977660" y="322053"/>
                    <a:pt x="1196196" y="161026"/>
                    <a:pt x="1414732" y="0"/>
                  </a:cubicBezTo>
                </a:path>
              </a:pathLst>
            </a:cu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cxnSp>
          <p:nvCxnSpPr>
            <p:cNvPr id="23" name="Straight Arrow Connector 22">
              <a:extLst>
                <a:ext uri="{FF2B5EF4-FFF2-40B4-BE49-F238E27FC236}">
                  <a16:creationId xmlns:a16="http://schemas.microsoft.com/office/drawing/2014/main" id="{7D205344-D42C-8349-A2C6-69B3FA390064}"/>
                </a:ext>
              </a:extLst>
            </p:cNvPr>
            <p:cNvCxnSpPr/>
            <p:nvPr/>
          </p:nvCxnSpPr>
          <p:spPr>
            <a:xfrm>
              <a:off x="457199" y="6265406"/>
              <a:ext cx="239814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C388DEE-08D5-CD48-9B45-2EF3F8E5EDFA}"/>
                </a:ext>
              </a:extLst>
            </p:cNvPr>
            <p:cNvCxnSpPr>
              <a:cxnSpLocks/>
            </p:cNvCxnSpPr>
            <p:nvPr/>
          </p:nvCxnSpPr>
          <p:spPr>
            <a:xfrm flipV="1">
              <a:off x="457199" y="4560880"/>
              <a:ext cx="0" cy="1704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35C89D5-40BC-F64A-9DD2-7571EBF90D71}"/>
                </a:ext>
              </a:extLst>
            </p:cNvPr>
            <p:cNvSpPr txBox="1"/>
            <p:nvPr/>
          </p:nvSpPr>
          <p:spPr>
            <a:xfrm>
              <a:off x="1221377" y="4611790"/>
              <a:ext cx="795411" cy="461665"/>
            </a:xfrm>
            <a:prstGeom prst="rect">
              <a:avLst/>
            </a:prstGeom>
            <a:noFill/>
          </p:spPr>
          <p:txBody>
            <a:bodyPr wrap="none" rtlCol="0">
              <a:spAutoFit/>
            </a:bodyPr>
            <a:lstStyle/>
            <a:p>
              <a:r>
                <a:rPr lang="en-FR" sz="2400" dirty="0">
                  <a:solidFill>
                    <a:srgbClr val="C00000"/>
                  </a:solidFill>
                </a:rPr>
                <a:t>g(x)</a:t>
              </a:r>
            </a:p>
          </p:txBody>
        </p:sp>
        <p:sp>
          <p:nvSpPr>
            <p:cNvPr id="28" name="TextBox 27">
              <a:extLst>
                <a:ext uri="{FF2B5EF4-FFF2-40B4-BE49-F238E27FC236}">
                  <a16:creationId xmlns:a16="http://schemas.microsoft.com/office/drawing/2014/main" id="{57313CEB-29D7-9B42-B09B-9B100334CCDC}"/>
                </a:ext>
              </a:extLst>
            </p:cNvPr>
            <p:cNvSpPr txBox="1"/>
            <p:nvPr/>
          </p:nvSpPr>
          <p:spPr>
            <a:xfrm>
              <a:off x="2929332" y="6080178"/>
              <a:ext cx="308098" cy="400110"/>
            </a:xfrm>
            <a:prstGeom prst="rect">
              <a:avLst/>
            </a:prstGeom>
            <a:noFill/>
          </p:spPr>
          <p:txBody>
            <a:bodyPr wrap="none" rtlCol="0">
              <a:spAutoFit/>
            </a:bodyPr>
            <a:lstStyle/>
            <a:p>
              <a:r>
                <a:rPr lang="en-FR" sz="2000" dirty="0"/>
                <a:t>x</a:t>
              </a:r>
            </a:p>
          </p:txBody>
        </p:sp>
        <p:cxnSp>
          <p:nvCxnSpPr>
            <p:cNvPr id="34" name="Straight Connector 33">
              <a:extLst>
                <a:ext uri="{FF2B5EF4-FFF2-40B4-BE49-F238E27FC236}">
                  <a16:creationId xmlns:a16="http://schemas.microsoft.com/office/drawing/2014/main" id="{E2E19454-B3EF-2547-AE7E-131581EB6163}"/>
                </a:ext>
              </a:extLst>
            </p:cNvPr>
            <p:cNvCxnSpPr/>
            <p:nvPr/>
          </p:nvCxnSpPr>
          <p:spPr>
            <a:xfrm>
              <a:off x="1610277" y="6080178"/>
              <a:ext cx="0" cy="185228"/>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1C18B4CD-7AA5-7D4C-8FDA-D069326BE9CC}"/>
                </a:ext>
              </a:extLst>
            </p:cNvPr>
            <p:cNvSpPr txBox="1"/>
            <p:nvPr/>
          </p:nvSpPr>
          <p:spPr>
            <a:xfrm>
              <a:off x="1397708" y="6378646"/>
              <a:ext cx="619080" cy="369332"/>
            </a:xfrm>
            <a:prstGeom prst="rect">
              <a:avLst/>
            </a:prstGeom>
            <a:noFill/>
          </p:spPr>
          <p:txBody>
            <a:bodyPr wrap="none" rtlCol="0">
              <a:spAutoFit/>
            </a:bodyPr>
            <a:lstStyle/>
            <a:p>
              <a:r>
                <a:rPr lang="en-US" dirty="0" err="1"/>
                <a:t>x</a:t>
              </a:r>
              <a:r>
                <a:rPr lang="en-US" baseline="-25000" dirty="0" err="1"/>
                <a:t>max</a:t>
              </a:r>
              <a:endParaRPr lang="en-FR" baseline="-25000" dirty="0"/>
            </a:p>
          </p:txBody>
        </p:sp>
      </p:grpSp>
      <p:pic>
        <p:nvPicPr>
          <p:cNvPr id="39" name="Picture 38">
            <a:extLst>
              <a:ext uri="{FF2B5EF4-FFF2-40B4-BE49-F238E27FC236}">
                <a16:creationId xmlns:a16="http://schemas.microsoft.com/office/drawing/2014/main" id="{331B572B-10D9-864E-B604-8A8E0AC48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564" y="5391348"/>
            <a:ext cx="3604079" cy="634644"/>
          </a:xfrm>
          <a:prstGeom prst="rect">
            <a:avLst/>
          </a:prstGeom>
        </p:spPr>
      </p:pic>
    </p:spTree>
    <p:extLst>
      <p:ext uri="{BB962C8B-B14F-4D97-AF65-F5344CB8AC3E}">
        <p14:creationId xmlns:p14="http://schemas.microsoft.com/office/powerpoint/2010/main" val="5519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p:tgtEl>
                                          <p:spTgt spid="39"/>
                                        </p:tgtEl>
                                        <p:attrNameLst>
                                          <p:attrName>ppt_y</p:attrName>
                                        </p:attrNameLst>
                                      </p:cBhvr>
                                      <p:tavLst>
                                        <p:tav tm="0">
                                          <p:val>
                                            <p:strVal val="#ppt_y+#ppt_h*1.125000"/>
                                          </p:val>
                                        </p:tav>
                                        <p:tav tm="100000">
                                          <p:val>
                                            <p:strVal val="#ppt_y"/>
                                          </p:val>
                                        </p:tav>
                                      </p:tavLst>
                                    </p:anim>
                                    <p:animEffect transition="in" filter="wipe(up)">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A30B1-675F-0049-A30B-BDED2C534CA8}"/>
              </a:ext>
            </a:extLst>
          </p:cNvPr>
          <p:cNvSpPr>
            <a:spLocks noGrp="1"/>
          </p:cNvSpPr>
          <p:nvPr>
            <p:ph type="title"/>
          </p:nvPr>
        </p:nvSpPr>
        <p:spPr/>
        <p:txBody>
          <a:bodyPr/>
          <a:lstStyle/>
          <a:p>
            <a:r>
              <a:rPr lang="ru-RU" dirty="0"/>
              <a:t>Плотность вероятности</a:t>
            </a:r>
            <a:endParaRPr lang="en-FR" dirty="0"/>
          </a:p>
        </p:txBody>
      </p:sp>
      <p:sp>
        <p:nvSpPr>
          <p:cNvPr id="4" name="Content Placeholder 3">
            <a:extLst>
              <a:ext uri="{FF2B5EF4-FFF2-40B4-BE49-F238E27FC236}">
                <a16:creationId xmlns:a16="http://schemas.microsoft.com/office/drawing/2014/main" id="{A7C27D34-46D5-7647-B6B6-AAA269C2B2A5}"/>
              </a:ext>
            </a:extLst>
          </p:cNvPr>
          <p:cNvSpPr txBox="1">
            <a:spLocks noGrp="1"/>
          </p:cNvSpPr>
          <p:nvPr>
            <p:ph idx="1"/>
          </p:nvPr>
        </p:nvSpPr>
        <p:spPr>
          <a:xfrm>
            <a:off x="457199" y="2209800"/>
            <a:ext cx="6359237" cy="2092881"/>
          </a:xfrm>
          <a:prstGeom prst="rect">
            <a:avLst/>
          </a:prstGeom>
          <a:noFill/>
        </p:spPr>
        <p:txBody>
          <a:bodyPr wrap="square" rtlCol="0">
            <a:spAutoFit/>
          </a:bodyPr>
          <a:lstStyle/>
          <a:p>
            <a:r>
              <a:rPr lang="en-US" dirty="0">
                <a:latin typeface="Symbol" pitchFamily="2" charset="2"/>
              </a:rPr>
              <a:t>r</a:t>
            </a:r>
            <a:r>
              <a:rPr lang="en-US" dirty="0"/>
              <a:t>(</a:t>
            </a:r>
            <a:r>
              <a:rPr lang="en-US" dirty="0" err="1"/>
              <a:t>f,t</a:t>
            </a:r>
            <a:r>
              <a:rPr lang="en-US" dirty="0"/>
              <a:t>) - </a:t>
            </a:r>
            <a:r>
              <a:rPr lang="ru-RU" dirty="0"/>
              <a:t>плотность вероятности иметь долю мутантов </a:t>
            </a:r>
            <a:r>
              <a:rPr lang="en-US" dirty="0"/>
              <a:t>f = n/N </a:t>
            </a:r>
            <a:r>
              <a:rPr lang="ru-RU" dirty="0"/>
              <a:t>в момент времени </a:t>
            </a:r>
            <a:r>
              <a:rPr lang="en-US" dirty="0"/>
              <a:t>t</a:t>
            </a:r>
          </a:p>
          <a:p>
            <a:r>
              <a:rPr lang="ru-RU" dirty="0"/>
              <a:t>Ее интеграл от 0 до 1  равен 1  </a:t>
            </a:r>
          </a:p>
          <a:p>
            <a:r>
              <a:rPr lang="ru-RU" dirty="0">
                <a:solidFill>
                  <a:srgbClr val="00B050"/>
                </a:solidFill>
              </a:rPr>
              <a:t>Интеграл от </a:t>
            </a:r>
            <a:r>
              <a:rPr lang="en-US" dirty="0">
                <a:solidFill>
                  <a:srgbClr val="00B050"/>
                </a:solidFill>
              </a:rPr>
              <a:t>f</a:t>
            </a:r>
            <a:r>
              <a:rPr lang="ru-RU" baseline="-25000" dirty="0">
                <a:solidFill>
                  <a:srgbClr val="00B050"/>
                </a:solidFill>
              </a:rPr>
              <a:t>1</a:t>
            </a:r>
            <a:r>
              <a:rPr lang="ru-RU" dirty="0">
                <a:solidFill>
                  <a:srgbClr val="00B050"/>
                </a:solidFill>
              </a:rPr>
              <a:t> до </a:t>
            </a:r>
            <a:r>
              <a:rPr lang="en-US" dirty="0">
                <a:solidFill>
                  <a:srgbClr val="00B050"/>
                </a:solidFill>
              </a:rPr>
              <a:t>f</a:t>
            </a:r>
            <a:r>
              <a:rPr lang="ru-RU" baseline="-25000" dirty="0">
                <a:solidFill>
                  <a:srgbClr val="00B050"/>
                </a:solidFill>
              </a:rPr>
              <a:t>2</a:t>
            </a:r>
            <a:r>
              <a:rPr lang="ru-RU" dirty="0">
                <a:solidFill>
                  <a:srgbClr val="00B050"/>
                </a:solidFill>
              </a:rPr>
              <a:t> </a:t>
            </a:r>
            <a:r>
              <a:rPr lang="ru-RU" dirty="0"/>
              <a:t>это вероятность иметь долю мутантов в этом промежутке</a:t>
            </a:r>
            <a:endParaRPr lang="en-FR" dirty="0">
              <a:latin typeface="+mj-lt"/>
            </a:endParaRPr>
          </a:p>
        </p:txBody>
      </p:sp>
      <p:cxnSp>
        <p:nvCxnSpPr>
          <p:cNvPr id="7" name="Straight Connector 6">
            <a:extLst>
              <a:ext uri="{FF2B5EF4-FFF2-40B4-BE49-F238E27FC236}">
                <a16:creationId xmlns:a16="http://schemas.microsoft.com/office/drawing/2014/main" id="{D8EB3576-3686-8640-8DB0-7CD3954B7010}"/>
              </a:ext>
            </a:extLst>
          </p:cNvPr>
          <p:cNvCxnSpPr/>
          <p:nvPr/>
        </p:nvCxnSpPr>
        <p:spPr>
          <a:xfrm>
            <a:off x="1864426" y="6270173"/>
            <a:ext cx="3621974"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6828CD8-6DA2-4749-8AF6-070967555825}"/>
              </a:ext>
            </a:extLst>
          </p:cNvPr>
          <p:cNvCxnSpPr>
            <a:cxnSpLocks/>
          </p:cNvCxnSpPr>
          <p:nvPr/>
        </p:nvCxnSpPr>
        <p:spPr>
          <a:xfrm flipV="1">
            <a:off x="1864426" y="4478976"/>
            <a:ext cx="0" cy="1791197"/>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A4DA1EC-A1E0-1342-BADA-1CF29671438F}"/>
              </a:ext>
            </a:extLst>
          </p:cNvPr>
          <p:cNvSpPr txBox="1"/>
          <p:nvPr/>
        </p:nvSpPr>
        <p:spPr>
          <a:xfrm>
            <a:off x="1169720" y="4478975"/>
            <a:ext cx="932213" cy="369332"/>
          </a:xfrm>
          <a:prstGeom prst="rect">
            <a:avLst/>
          </a:prstGeom>
          <a:noFill/>
        </p:spPr>
        <p:txBody>
          <a:bodyPr wrap="square">
            <a:spAutoFit/>
          </a:bodyPr>
          <a:lstStyle/>
          <a:p>
            <a:r>
              <a:rPr lang="en-US" dirty="0">
                <a:latin typeface="Symbol" pitchFamily="2" charset="2"/>
              </a:rPr>
              <a:t>r</a:t>
            </a:r>
            <a:r>
              <a:rPr lang="en-US" dirty="0"/>
              <a:t>(</a:t>
            </a:r>
            <a:r>
              <a:rPr lang="en-US" dirty="0" err="1"/>
              <a:t>f,t</a:t>
            </a:r>
            <a:r>
              <a:rPr lang="en-US" dirty="0"/>
              <a:t>) </a:t>
            </a:r>
            <a:endParaRPr lang="en-FR" dirty="0"/>
          </a:p>
        </p:txBody>
      </p:sp>
      <p:sp>
        <p:nvSpPr>
          <p:cNvPr id="13" name="TextBox 12">
            <a:extLst>
              <a:ext uri="{FF2B5EF4-FFF2-40B4-BE49-F238E27FC236}">
                <a16:creationId xmlns:a16="http://schemas.microsoft.com/office/drawing/2014/main" id="{D591363C-55D9-1F40-BCF2-F4A140944018}"/>
              </a:ext>
            </a:extLst>
          </p:cNvPr>
          <p:cNvSpPr txBox="1"/>
          <p:nvPr/>
        </p:nvSpPr>
        <p:spPr>
          <a:xfrm>
            <a:off x="4952012" y="6258648"/>
            <a:ext cx="362197" cy="369332"/>
          </a:xfrm>
          <a:prstGeom prst="rect">
            <a:avLst/>
          </a:prstGeom>
          <a:noFill/>
        </p:spPr>
        <p:txBody>
          <a:bodyPr wrap="square">
            <a:spAutoFit/>
          </a:bodyPr>
          <a:lstStyle/>
          <a:p>
            <a:r>
              <a:rPr lang="en-US" dirty="0"/>
              <a:t>f</a:t>
            </a:r>
            <a:endParaRPr lang="en-FR" dirty="0"/>
          </a:p>
        </p:txBody>
      </p:sp>
      <p:sp>
        <p:nvSpPr>
          <p:cNvPr id="14" name="Freeform 13">
            <a:extLst>
              <a:ext uri="{FF2B5EF4-FFF2-40B4-BE49-F238E27FC236}">
                <a16:creationId xmlns:a16="http://schemas.microsoft.com/office/drawing/2014/main" id="{BB6FB0EF-FF5A-EF45-8A6C-C601667A083A}"/>
              </a:ext>
            </a:extLst>
          </p:cNvPr>
          <p:cNvSpPr/>
          <p:nvPr/>
        </p:nvSpPr>
        <p:spPr>
          <a:xfrm>
            <a:off x="3474721" y="4628504"/>
            <a:ext cx="1593668" cy="1615542"/>
          </a:xfrm>
          <a:custGeom>
            <a:avLst/>
            <a:gdLst>
              <a:gd name="connsiteX0" fmla="*/ 0 w 1593668"/>
              <a:gd name="connsiteY0" fmla="*/ 1615542 h 1615542"/>
              <a:gd name="connsiteX1" fmla="*/ 182880 w 1593668"/>
              <a:gd name="connsiteY1" fmla="*/ 1569822 h 1615542"/>
              <a:gd name="connsiteX2" fmla="*/ 320040 w 1593668"/>
              <a:gd name="connsiteY2" fmla="*/ 1354285 h 1615542"/>
              <a:gd name="connsiteX3" fmla="*/ 385354 w 1593668"/>
              <a:gd name="connsiteY3" fmla="*/ 1034245 h 1615542"/>
              <a:gd name="connsiteX4" fmla="*/ 463731 w 1593668"/>
              <a:gd name="connsiteY4" fmla="*/ 681547 h 1615542"/>
              <a:gd name="connsiteX5" fmla="*/ 718457 w 1593668"/>
              <a:gd name="connsiteY5" fmla="*/ 172096 h 1615542"/>
              <a:gd name="connsiteX6" fmla="*/ 920931 w 1593668"/>
              <a:gd name="connsiteY6" fmla="*/ 2279 h 1615542"/>
              <a:gd name="connsiteX7" fmla="*/ 1018903 w 1593668"/>
              <a:gd name="connsiteY7" fmla="*/ 270067 h 1615542"/>
              <a:gd name="connsiteX8" fmla="*/ 1162594 w 1593668"/>
              <a:gd name="connsiteY8" fmla="*/ 936273 h 1615542"/>
              <a:gd name="connsiteX9" fmla="*/ 1234440 w 1593668"/>
              <a:gd name="connsiteY9" fmla="*/ 1262845 h 1615542"/>
              <a:gd name="connsiteX10" fmla="*/ 1397726 w 1593668"/>
              <a:gd name="connsiteY10" fmla="*/ 1458787 h 1615542"/>
              <a:gd name="connsiteX11" fmla="*/ 1593668 w 1593668"/>
              <a:gd name="connsiteY11" fmla="*/ 1595947 h 161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3668" h="1615542">
                <a:moveTo>
                  <a:pt x="0" y="1615542"/>
                </a:moveTo>
                <a:cubicBezTo>
                  <a:pt x="64770" y="1614453"/>
                  <a:pt x="129540" y="1613365"/>
                  <a:pt x="182880" y="1569822"/>
                </a:cubicBezTo>
                <a:cubicBezTo>
                  <a:pt x="236220" y="1526279"/>
                  <a:pt x="286294" y="1443548"/>
                  <a:pt x="320040" y="1354285"/>
                </a:cubicBezTo>
                <a:cubicBezTo>
                  <a:pt x="353786" y="1265022"/>
                  <a:pt x="361406" y="1146368"/>
                  <a:pt x="385354" y="1034245"/>
                </a:cubicBezTo>
                <a:cubicBezTo>
                  <a:pt x="409302" y="922122"/>
                  <a:pt x="408214" y="825238"/>
                  <a:pt x="463731" y="681547"/>
                </a:cubicBezTo>
                <a:cubicBezTo>
                  <a:pt x="519248" y="537856"/>
                  <a:pt x="642257" y="285307"/>
                  <a:pt x="718457" y="172096"/>
                </a:cubicBezTo>
                <a:cubicBezTo>
                  <a:pt x="794657" y="58885"/>
                  <a:pt x="870857" y="-14049"/>
                  <a:pt x="920931" y="2279"/>
                </a:cubicBezTo>
                <a:cubicBezTo>
                  <a:pt x="971005" y="18607"/>
                  <a:pt x="978626" y="114401"/>
                  <a:pt x="1018903" y="270067"/>
                </a:cubicBezTo>
                <a:cubicBezTo>
                  <a:pt x="1059180" y="425733"/>
                  <a:pt x="1126671" y="770810"/>
                  <a:pt x="1162594" y="936273"/>
                </a:cubicBezTo>
                <a:cubicBezTo>
                  <a:pt x="1198517" y="1101736"/>
                  <a:pt x="1195251" y="1175759"/>
                  <a:pt x="1234440" y="1262845"/>
                </a:cubicBezTo>
                <a:cubicBezTo>
                  <a:pt x="1273629" y="1349931"/>
                  <a:pt x="1337855" y="1403270"/>
                  <a:pt x="1397726" y="1458787"/>
                </a:cubicBezTo>
                <a:cubicBezTo>
                  <a:pt x="1457597" y="1514304"/>
                  <a:pt x="1525632" y="1555125"/>
                  <a:pt x="1593668" y="1595947"/>
                </a:cubicBezTo>
              </a:path>
            </a:pathLst>
          </a:cu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15" name="Freeform 14">
            <a:extLst>
              <a:ext uri="{FF2B5EF4-FFF2-40B4-BE49-F238E27FC236}">
                <a16:creationId xmlns:a16="http://schemas.microsoft.com/office/drawing/2014/main" id="{C63A0742-D94E-3049-A506-D672681D276D}"/>
              </a:ext>
            </a:extLst>
          </p:cNvPr>
          <p:cNvSpPr/>
          <p:nvPr/>
        </p:nvSpPr>
        <p:spPr>
          <a:xfrm>
            <a:off x="2174966" y="4673544"/>
            <a:ext cx="1730828" cy="1586495"/>
          </a:xfrm>
          <a:custGeom>
            <a:avLst/>
            <a:gdLst>
              <a:gd name="connsiteX0" fmla="*/ 0 w 1730828"/>
              <a:gd name="connsiteY0" fmla="*/ 1583565 h 1586495"/>
              <a:gd name="connsiteX1" fmla="*/ 222068 w 1730828"/>
              <a:gd name="connsiteY1" fmla="*/ 1524782 h 1586495"/>
              <a:gd name="connsiteX2" fmla="*/ 280851 w 1730828"/>
              <a:gd name="connsiteY2" fmla="*/ 1165553 h 1586495"/>
              <a:gd name="connsiteX3" fmla="*/ 313508 w 1730828"/>
              <a:gd name="connsiteY3" fmla="*/ 479753 h 1586495"/>
              <a:gd name="connsiteX4" fmla="*/ 398417 w 1730828"/>
              <a:gd name="connsiteY4" fmla="*/ 16022 h 1586495"/>
              <a:gd name="connsiteX5" fmla="*/ 587828 w 1730828"/>
              <a:gd name="connsiteY5" fmla="*/ 113993 h 1586495"/>
              <a:gd name="connsiteX6" fmla="*/ 855617 w 1730828"/>
              <a:gd name="connsiteY6" fmla="*/ 185839 h 1586495"/>
              <a:gd name="connsiteX7" fmla="*/ 1038497 w 1730828"/>
              <a:gd name="connsiteY7" fmla="*/ 9490 h 1586495"/>
              <a:gd name="connsiteX8" fmla="*/ 1247503 w 1730828"/>
              <a:gd name="connsiteY8" fmla="*/ 244622 h 1586495"/>
              <a:gd name="connsiteX9" fmla="*/ 1319348 w 1730828"/>
              <a:gd name="connsiteY9" fmla="*/ 590787 h 1586495"/>
              <a:gd name="connsiteX10" fmla="*/ 1325880 w 1730828"/>
              <a:gd name="connsiteY10" fmla="*/ 1126365 h 1586495"/>
              <a:gd name="connsiteX11" fmla="*/ 1489165 w 1730828"/>
              <a:gd name="connsiteY11" fmla="*/ 1452936 h 1586495"/>
              <a:gd name="connsiteX12" fmla="*/ 1730828 w 1730828"/>
              <a:gd name="connsiteY12" fmla="*/ 1563970 h 158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0828" h="1586495">
                <a:moveTo>
                  <a:pt x="0" y="1583565"/>
                </a:moveTo>
                <a:cubicBezTo>
                  <a:pt x="87630" y="1589008"/>
                  <a:pt x="175260" y="1594451"/>
                  <a:pt x="222068" y="1524782"/>
                </a:cubicBezTo>
                <a:cubicBezTo>
                  <a:pt x="268877" y="1455113"/>
                  <a:pt x="265611" y="1339724"/>
                  <a:pt x="280851" y="1165553"/>
                </a:cubicBezTo>
                <a:cubicBezTo>
                  <a:pt x="296091" y="991382"/>
                  <a:pt x="293914" y="671341"/>
                  <a:pt x="313508" y="479753"/>
                </a:cubicBezTo>
                <a:cubicBezTo>
                  <a:pt x="333102" y="288165"/>
                  <a:pt x="352697" y="76982"/>
                  <a:pt x="398417" y="16022"/>
                </a:cubicBezTo>
                <a:cubicBezTo>
                  <a:pt x="444137" y="-44938"/>
                  <a:pt x="511628" y="85690"/>
                  <a:pt x="587828" y="113993"/>
                </a:cubicBezTo>
                <a:cubicBezTo>
                  <a:pt x="664028" y="142296"/>
                  <a:pt x="780506" y="203256"/>
                  <a:pt x="855617" y="185839"/>
                </a:cubicBezTo>
                <a:cubicBezTo>
                  <a:pt x="930728" y="168422"/>
                  <a:pt x="973183" y="-307"/>
                  <a:pt x="1038497" y="9490"/>
                </a:cubicBezTo>
                <a:cubicBezTo>
                  <a:pt x="1103811" y="19287"/>
                  <a:pt x="1200695" y="147739"/>
                  <a:pt x="1247503" y="244622"/>
                </a:cubicBezTo>
                <a:cubicBezTo>
                  <a:pt x="1294311" y="341505"/>
                  <a:pt x="1306285" y="443830"/>
                  <a:pt x="1319348" y="590787"/>
                </a:cubicBezTo>
                <a:cubicBezTo>
                  <a:pt x="1332411" y="737744"/>
                  <a:pt x="1297577" y="982673"/>
                  <a:pt x="1325880" y="1126365"/>
                </a:cubicBezTo>
                <a:cubicBezTo>
                  <a:pt x="1354183" y="1270056"/>
                  <a:pt x="1421674" y="1380002"/>
                  <a:pt x="1489165" y="1452936"/>
                </a:cubicBezTo>
                <a:cubicBezTo>
                  <a:pt x="1556656" y="1525870"/>
                  <a:pt x="1643742" y="1544920"/>
                  <a:pt x="1730828" y="1563970"/>
                </a:cubicBezTo>
              </a:path>
            </a:pathLst>
          </a:cu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21" name="Freeform 20">
            <a:extLst>
              <a:ext uri="{FF2B5EF4-FFF2-40B4-BE49-F238E27FC236}">
                <a16:creationId xmlns:a16="http://schemas.microsoft.com/office/drawing/2014/main" id="{9BC3D46B-02BD-4B4B-B954-51B5E5568670}"/>
              </a:ext>
            </a:extLst>
          </p:cNvPr>
          <p:cNvSpPr/>
          <p:nvPr/>
        </p:nvSpPr>
        <p:spPr>
          <a:xfrm>
            <a:off x="2582588" y="4673544"/>
            <a:ext cx="515983" cy="1590866"/>
          </a:xfrm>
          <a:custGeom>
            <a:avLst/>
            <a:gdLst>
              <a:gd name="connsiteX0" fmla="*/ 6531 w 515983"/>
              <a:gd name="connsiteY0" fmla="*/ 1600200 h 1606731"/>
              <a:gd name="connsiteX1" fmla="*/ 0 w 515983"/>
              <a:gd name="connsiteY1" fmla="*/ 0 h 1606731"/>
              <a:gd name="connsiteX2" fmla="*/ 143691 w 515983"/>
              <a:gd name="connsiteY2" fmla="*/ 91440 h 1606731"/>
              <a:gd name="connsiteX3" fmla="*/ 293914 w 515983"/>
              <a:gd name="connsiteY3" fmla="*/ 176349 h 1606731"/>
              <a:gd name="connsiteX4" fmla="*/ 398417 w 515983"/>
              <a:gd name="connsiteY4" fmla="*/ 215537 h 1606731"/>
              <a:gd name="connsiteX5" fmla="*/ 463731 w 515983"/>
              <a:gd name="connsiteY5" fmla="*/ 176349 h 1606731"/>
              <a:gd name="connsiteX6" fmla="*/ 502920 w 515983"/>
              <a:gd name="connsiteY6" fmla="*/ 143691 h 1606731"/>
              <a:gd name="connsiteX7" fmla="*/ 515983 w 515983"/>
              <a:gd name="connsiteY7" fmla="*/ 1606731 h 1606731"/>
              <a:gd name="connsiteX8" fmla="*/ 6531 w 515983"/>
              <a:gd name="connsiteY8" fmla="*/ 1600200 h 160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983" h="1606731">
                <a:moveTo>
                  <a:pt x="6531" y="1600200"/>
                </a:moveTo>
                <a:lnTo>
                  <a:pt x="0" y="0"/>
                </a:lnTo>
                <a:lnTo>
                  <a:pt x="143691" y="91440"/>
                </a:lnTo>
                <a:lnTo>
                  <a:pt x="293914" y="176349"/>
                </a:lnTo>
                <a:lnTo>
                  <a:pt x="398417" y="215537"/>
                </a:lnTo>
                <a:lnTo>
                  <a:pt x="463731" y="176349"/>
                </a:lnTo>
                <a:lnTo>
                  <a:pt x="502920" y="143691"/>
                </a:lnTo>
                <a:lnTo>
                  <a:pt x="515983" y="1606731"/>
                </a:lnTo>
                <a:lnTo>
                  <a:pt x="6531" y="1600200"/>
                </a:lnTo>
                <a:close/>
              </a:path>
            </a:pathLst>
          </a:cu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23" name="TextBox 22">
            <a:extLst>
              <a:ext uri="{FF2B5EF4-FFF2-40B4-BE49-F238E27FC236}">
                <a16:creationId xmlns:a16="http://schemas.microsoft.com/office/drawing/2014/main" id="{79D57DF6-DE4A-6C42-84FF-E75BE291EC22}"/>
              </a:ext>
            </a:extLst>
          </p:cNvPr>
          <p:cNvSpPr txBox="1"/>
          <p:nvPr/>
        </p:nvSpPr>
        <p:spPr>
          <a:xfrm>
            <a:off x="2459973" y="6278955"/>
            <a:ext cx="349729" cy="369332"/>
          </a:xfrm>
          <a:prstGeom prst="rect">
            <a:avLst/>
          </a:prstGeom>
          <a:noFill/>
        </p:spPr>
        <p:txBody>
          <a:bodyPr wrap="square">
            <a:spAutoFit/>
          </a:bodyPr>
          <a:lstStyle/>
          <a:p>
            <a:r>
              <a:rPr lang="en-US" dirty="0"/>
              <a:t>f</a:t>
            </a:r>
            <a:r>
              <a:rPr lang="ru-RU" baseline="-25000" dirty="0"/>
              <a:t>1</a:t>
            </a:r>
            <a:r>
              <a:rPr lang="ru-RU" dirty="0"/>
              <a:t> </a:t>
            </a:r>
            <a:endParaRPr lang="en-FR" dirty="0"/>
          </a:p>
        </p:txBody>
      </p:sp>
      <p:sp>
        <p:nvSpPr>
          <p:cNvPr id="24" name="TextBox 23">
            <a:extLst>
              <a:ext uri="{FF2B5EF4-FFF2-40B4-BE49-F238E27FC236}">
                <a16:creationId xmlns:a16="http://schemas.microsoft.com/office/drawing/2014/main" id="{C089F4CA-B122-1941-ACCE-688D2A3A50AB}"/>
              </a:ext>
            </a:extLst>
          </p:cNvPr>
          <p:cNvSpPr txBox="1"/>
          <p:nvPr/>
        </p:nvSpPr>
        <p:spPr>
          <a:xfrm>
            <a:off x="2936768" y="6278955"/>
            <a:ext cx="349729" cy="369332"/>
          </a:xfrm>
          <a:prstGeom prst="rect">
            <a:avLst/>
          </a:prstGeom>
          <a:noFill/>
        </p:spPr>
        <p:txBody>
          <a:bodyPr wrap="square">
            <a:spAutoFit/>
          </a:bodyPr>
          <a:lstStyle/>
          <a:p>
            <a:r>
              <a:rPr lang="en-US" dirty="0"/>
              <a:t>f</a:t>
            </a:r>
            <a:r>
              <a:rPr lang="ru-RU" baseline="-25000" dirty="0"/>
              <a:t>2</a:t>
            </a:r>
            <a:r>
              <a:rPr lang="ru-RU" dirty="0"/>
              <a:t> </a:t>
            </a:r>
            <a:endParaRPr lang="en-FR" dirty="0"/>
          </a:p>
        </p:txBody>
      </p:sp>
      <p:cxnSp>
        <p:nvCxnSpPr>
          <p:cNvPr id="26" name="Straight Connector 25">
            <a:extLst>
              <a:ext uri="{FF2B5EF4-FFF2-40B4-BE49-F238E27FC236}">
                <a16:creationId xmlns:a16="http://schemas.microsoft.com/office/drawing/2014/main" id="{C61D829A-5EF5-024F-82EB-E57C5D33A989}"/>
              </a:ext>
            </a:extLst>
          </p:cNvPr>
          <p:cNvCxnSpPr>
            <a:cxnSpLocks/>
          </p:cNvCxnSpPr>
          <p:nvPr/>
        </p:nvCxnSpPr>
        <p:spPr>
          <a:xfrm>
            <a:off x="2160122" y="3880089"/>
            <a:ext cx="422465" cy="1314666"/>
          </a:xfrm>
          <a:prstGeom prst="line">
            <a:avLst/>
          </a:prstGeom>
          <a:ln w="12700">
            <a:solidFill>
              <a:srgbClr val="00B050"/>
            </a:solidFill>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F4AEDD4F-3D25-E547-8872-997D8A9C5417}"/>
              </a:ext>
            </a:extLst>
          </p:cNvPr>
          <p:cNvSpPr txBox="1"/>
          <p:nvPr/>
        </p:nvSpPr>
        <p:spPr>
          <a:xfrm>
            <a:off x="3283620" y="4456090"/>
            <a:ext cx="674124" cy="369332"/>
          </a:xfrm>
          <a:prstGeom prst="rect">
            <a:avLst/>
          </a:prstGeom>
          <a:noFill/>
        </p:spPr>
        <p:txBody>
          <a:bodyPr wrap="square">
            <a:spAutoFit/>
          </a:bodyPr>
          <a:lstStyle/>
          <a:p>
            <a:r>
              <a:rPr lang="en-US" dirty="0">
                <a:solidFill>
                  <a:srgbClr val="0070C0"/>
                </a:solidFill>
              </a:rPr>
              <a:t>t</a:t>
            </a:r>
            <a:r>
              <a:rPr lang="ru-RU" baseline="-25000" dirty="0">
                <a:solidFill>
                  <a:srgbClr val="0070C0"/>
                </a:solidFill>
              </a:rPr>
              <a:t>1</a:t>
            </a:r>
            <a:r>
              <a:rPr lang="ru-RU" dirty="0"/>
              <a:t> </a:t>
            </a:r>
            <a:endParaRPr lang="en-FR" dirty="0"/>
          </a:p>
        </p:txBody>
      </p:sp>
      <p:sp>
        <p:nvSpPr>
          <p:cNvPr id="31" name="TextBox 30">
            <a:extLst>
              <a:ext uri="{FF2B5EF4-FFF2-40B4-BE49-F238E27FC236}">
                <a16:creationId xmlns:a16="http://schemas.microsoft.com/office/drawing/2014/main" id="{9768686B-D83E-B540-83B4-2093C97DF7BC}"/>
              </a:ext>
            </a:extLst>
          </p:cNvPr>
          <p:cNvSpPr txBox="1"/>
          <p:nvPr/>
        </p:nvSpPr>
        <p:spPr>
          <a:xfrm>
            <a:off x="4458986" y="4438076"/>
            <a:ext cx="674124" cy="369332"/>
          </a:xfrm>
          <a:prstGeom prst="rect">
            <a:avLst/>
          </a:prstGeom>
          <a:noFill/>
        </p:spPr>
        <p:txBody>
          <a:bodyPr wrap="square">
            <a:spAutoFit/>
          </a:bodyPr>
          <a:lstStyle/>
          <a:p>
            <a:r>
              <a:rPr lang="en-US" dirty="0">
                <a:solidFill>
                  <a:srgbClr val="FF0000"/>
                </a:solidFill>
              </a:rPr>
              <a:t>t</a:t>
            </a:r>
            <a:r>
              <a:rPr lang="en-US" baseline="-25000" dirty="0">
                <a:solidFill>
                  <a:srgbClr val="FF0000"/>
                </a:solidFill>
              </a:rPr>
              <a:t>2</a:t>
            </a:r>
            <a:r>
              <a:rPr lang="ru-RU" dirty="0">
                <a:solidFill>
                  <a:srgbClr val="FF0000"/>
                </a:solidFill>
              </a:rPr>
              <a:t> </a:t>
            </a:r>
            <a:endParaRPr lang="en-FR" dirty="0">
              <a:solidFill>
                <a:srgbClr val="FF0000"/>
              </a:solidFill>
            </a:endParaRPr>
          </a:p>
        </p:txBody>
      </p:sp>
    </p:spTree>
    <p:extLst>
      <p:ext uri="{BB962C8B-B14F-4D97-AF65-F5344CB8AC3E}">
        <p14:creationId xmlns:p14="http://schemas.microsoft.com/office/powerpoint/2010/main" val="1979904465"/>
      </p:ext>
    </p:extLst>
  </p:cSld>
  <p:clrMapOvr>
    <a:masterClrMapping/>
  </p:clrMapOvr>
  <p:transition spd="slow"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16A7-6152-9D46-8D20-81B1A105CD39}"/>
              </a:ext>
            </a:extLst>
          </p:cNvPr>
          <p:cNvSpPr>
            <a:spLocks noGrp="1"/>
          </p:cNvSpPr>
          <p:nvPr>
            <p:ph type="title"/>
          </p:nvPr>
        </p:nvSpPr>
        <p:spPr>
          <a:xfrm>
            <a:off x="457198" y="410817"/>
            <a:ext cx="6508377" cy="1143000"/>
          </a:xfrm>
        </p:spPr>
        <p:txBody>
          <a:bodyPr/>
          <a:lstStyle/>
          <a:p>
            <a:r>
              <a:rPr lang="ru-RU" dirty="0"/>
              <a:t>Наблюдаемая статистика </a:t>
            </a:r>
            <a:endParaRPr lang="en-FR" dirty="0"/>
          </a:p>
        </p:txBody>
      </p:sp>
      <p:pic>
        <p:nvPicPr>
          <p:cNvPr id="8" name="Picture 7">
            <a:extLst>
              <a:ext uri="{FF2B5EF4-FFF2-40B4-BE49-F238E27FC236}">
                <a16:creationId xmlns:a16="http://schemas.microsoft.com/office/drawing/2014/main" id="{8DE35FE6-4032-2446-9D50-7FE41A3CD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00" y="2124976"/>
            <a:ext cx="3327400" cy="838200"/>
          </a:xfrm>
          <a:prstGeom prst="rect">
            <a:avLst/>
          </a:prstGeom>
        </p:spPr>
      </p:pic>
      <p:pic>
        <p:nvPicPr>
          <p:cNvPr id="10" name="Picture 9">
            <a:extLst>
              <a:ext uri="{FF2B5EF4-FFF2-40B4-BE49-F238E27FC236}">
                <a16:creationId xmlns:a16="http://schemas.microsoft.com/office/drawing/2014/main" id="{A18067EE-5F8D-6B4F-BCEE-F23FD67F3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465" y="3581676"/>
            <a:ext cx="3517900" cy="622300"/>
          </a:xfrm>
          <a:prstGeom prst="rect">
            <a:avLst/>
          </a:prstGeom>
        </p:spPr>
      </p:pic>
      <p:sp>
        <p:nvSpPr>
          <p:cNvPr id="11" name="TextBox 10">
            <a:extLst>
              <a:ext uri="{FF2B5EF4-FFF2-40B4-BE49-F238E27FC236}">
                <a16:creationId xmlns:a16="http://schemas.microsoft.com/office/drawing/2014/main" id="{560D7B3D-1563-4A44-9CE3-D5016EA4B9FC}"/>
              </a:ext>
            </a:extLst>
          </p:cNvPr>
          <p:cNvSpPr txBox="1"/>
          <p:nvPr/>
        </p:nvSpPr>
        <p:spPr>
          <a:xfrm>
            <a:off x="2486715" y="1732067"/>
            <a:ext cx="3327400" cy="369332"/>
          </a:xfrm>
          <a:prstGeom prst="rect">
            <a:avLst/>
          </a:prstGeom>
          <a:noFill/>
        </p:spPr>
        <p:txBody>
          <a:bodyPr wrap="square" rtlCol="0">
            <a:spAutoFit/>
          </a:bodyPr>
          <a:lstStyle/>
          <a:p>
            <a:r>
              <a:rPr lang="ru-RU" dirty="0"/>
              <a:t>Среднее по ансамблю</a:t>
            </a:r>
            <a:endParaRPr lang="en-FR" dirty="0"/>
          </a:p>
        </p:txBody>
      </p:sp>
      <p:sp>
        <p:nvSpPr>
          <p:cNvPr id="12" name="TextBox 11">
            <a:extLst>
              <a:ext uri="{FF2B5EF4-FFF2-40B4-BE49-F238E27FC236}">
                <a16:creationId xmlns:a16="http://schemas.microsoft.com/office/drawing/2014/main" id="{76AA92FD-271E-A744-BC53-9E595831BC46}"/>
              </a:ext>
            </a:extLst>
          </p:cNvPr>
          <p:cNvSpPr txBox="1"/>
          <p:nvPr/>
        </p:nvSpPr>
        <p:spPr>
          <a:xfrm>
            <a:off x="1860135" y="3091658"/>
            <a:ext cx="5423729" cy="369332"/>
          </a:xfrm>
          <a:prstGeom prst="rect">
            <a:avLst/>
          </a:prstGeom>
          <a:noFill/>
        </p:spPr>
        <p:txBody>
          <a:bodyPr wrap="square" rtlCol="0">
            <a:spAutoFit/>
          </a:bodyPr>
          <a:lstStyle/>
          <a:p>
            <a:r>
              <a:rPr lang="ru-RU" dirty="0"/>
              <a:t>Вариация (средний квадрат отклонения)</a:t>
            </a:r>
            <a:endParaRPr lang="en-FR" dirty="0"/>
          </a:p>
        </p:txBody>
      </p:sp>
      <p:sp>
        <p:nvSpPr>
          <p:cNvPr id="15" name="TextBox 14">
            <a:extLst>
              <a:ext uri="{FF2B5EF4-FFF2-40B4-BE49-F238E27FC236}">
                <a16:creationId xmlns:a16="http://schemas.microsoft.com/office/drawing/2014/main" id="{0CCAFC4F-9287-1945-93F2-EA544BEB2940}"/>
              </a:ext>
            </a:extLst>
          </p:cNvPr>
          <p:cNvSpPr txBox="1"/>
          <p:nvPr/>
        </p:nvSpPr>
        <p:spPr>
          <a:xfrm>
            <a:off x="3186504" y="4905723"/>
            <a:ext cx="5445722" cy="369332"/>
          </a:xfrm>
          <a:prstGeom prst="rect">
            <a:avLst/>
          </a:prstGeom>
          <a:noFill/>
        </p:spPr>
        <p:txBody>
          <a:bodyPr wrap="none" rtlCol="0">
            <a:spAutoFit/>
          </a:bodyPr>
          <a:lstStyle/>
          <a:p>
            <a:r>
              <a:rPr lang="ru-RU" dirty="0" err="1"/>
              <a:t>Гетерозиготность</a:t>
            </a:r>
            <a:r>
              <a:rPr lang="ru-RU" dirty="0"/>
              <a:t> (генетическое расстояние)</a:t>
            </a:r>
            <a:endParaRPr lang="en-FR" dirty="0"/>
          </a:p>
        </p:txBody>
      </p:sp>
      <p:sp>
        <p:nvSpPr>
          <p:cNvPr id="17" name="TextBox 16">
            <a:extLst>
              <a:ext uri="{FF2B5EF4-FFF2-40B4-BE49-F238E27FC236}">
                <a16:creationId xmlns:a16="http://schemas.microsoft.com/office/drawing/2014/main" id="{EFA94E43-E4B5-ED43-914A-32E8A0842D82}"/>
              </a:ext>
            </a:extLst>
          </p:cNvPr>
          <p:cNvSpPr txBox="1"/>
          <p:nvPr/>
        </p:nvSpPr>
        <p:spPr>
          <a:xfrm>
            <a:off x="1242115" y="4074726"/>
            <a:ext cx="4572000" cy="1200329"/>
          </a:xfrm>
          <a:prstGeom prst="rect">
            <a:avLst/>
          </a:prstGeom>
          <a:noFill/>
        </p:spPr>
        <p:txBody>
          <a:bodyPr wrap="square">
            <a:spAutoFit/>
          </a:bodyPr>
          <a:lstStyle/>
          <a:p>
            <a:r>
              <a:rPr lang="ru-RU" dirty="0"/>
              <a:t> </a:t>
            </a:r>
            <a:r>
              <a:rPr lang="en-US" dirty="0"/>
              <a:t>   </a:t>
            </a:r>
            <a:br>
              <a:rPr lang="en-US" dirty="0"/>
            </a:br>
            <a:r>
              <a:rPr lang="en-US" dirty="0"/>
              <a:t>A(f) = f</a:t>
            </a:r>
          </a:p>
          <a:p>
            <a:br>
              <a:rPr lang="en-US" dirty="0"/>
            </a:br>
            <a:r>
              <a:rPr lang="en-US" dirty="0"/>
              <a:t>A(f) = T = 2f(1-f) </a:t>
            </a:r>
            <a:endParaRPr lang="en-FR" dirty="0"/>
          </a:p>
        </p:txBody>
      </p:sp>
      <p:pic>
        <p:nvPicPr>
          <p:cNvPr id="20" name="Picture 19">
            <a:extLst>
              <a:ext uri="{FF2B5EF4-FFF2-40B4-BE49-F238E27FC236}">
                <a16:creationId xmlns:a16="http://schemas.microsoft.com/office/drawing/2014/main" id="{4ACE5BE0-215F-5A47-913B-F74151B0B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519" y="5768105"/>
            <a:ext cx="2565400" cy="546100"/>
          </a:xfrm>
          <a:prstGeom prst="rect">
            <a:avLst/>
          </a:prstGeom>
        </p:spPr>
      </p:pic>
    </p:spTree>
    <p:extLst>
      <p:ext uri="{BB962C8B-B14F-4D97-AF65-F5344CB8AC3E}">
        <p14:creationId xmlns:p14="http://schemas.microsoft.com/office/powerpoint/2010/main" val="2532856767"/>
      </p:ext>
    </p:extLst>
  </p:cSld>
  <p:clrMapOvr>
    <a:masterClrMapping/>
  </p:clrMapOvr>
  <p:transition spd="slow"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AB71D-1DD3-A741-BAE7-E330CFD2EBFD}"/>
              </a:ext>
            </a:extLst>
          </p:cNvPr>
          <p:cNvSpPr>
            <a:spLocks noGrp="1"/>
          </p:cNvSpPr>
          <p:nvPr>
            <p:ph type="title"/>
          </p:nvPr>
        </p:nvSpPr>
        <p:spPr>
          <a:xfrm>
            <a:off x="403671" y="1913290"/>
            <a:ext cx="6947942" cy="1143000"/>
          </a:xfrm>
        </p:spPr>
        <p:txBody>
          <a:bodyPr/>
          <a:lstStyle/>
          <a:p>
            <a:r>
              <a:rPr lang="ru-RU" dirty="0"/>
              <a:t>Как вычислить стандартное отклонение экспериментальной оценки</a:t>
            </a:r>
            <a:r>
              <a:rPr lang="en-FR" dirty="0"/>
              <a:t>?</a:t>
            </a:r>
          </a:p>
        </p:txBody>
      </p:sp>
      <p:pic>
        <p:nvPicPr>
          <p:cNvPr id="7" name="Picture 6">
            <a:extLst>
              <a:ext uri="{FF2B5EF4-FFF2-40B4-BE49-F238E27FC236}">
                <a16:creationId xmlns:a16="http://schemas.microsoft.com/office/drawing/2014/main" id="{E8724439-4D81-7E4E-B1CE-EB0204860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977" y="2728530"/>
            <a:ext cx="5040599" cy="4129470"/>
          </a:xfrm>
          <a:prstGeom prst="rect">
            <a:avLst/>
          </a:prstGeom>
        </p:spPr>
      </p:pic>
    </p:spTree>
    <p:extLst>
      <p:ext uri="{BB962C8B-B14F-4D97-AF65-F5344CB8AC3E}">
        <p14:creationId xmlns:p14="http://schemas.microsoft.com/office/powerpoint/2010/main" val="2669306885"/>
      </p:ext>
    </p:extLst>
  </p:cSld>
  <p:clrMapOvr>
    <a:masterClrMapping/>
  </p:clrMapOvr>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3412</TotalTime>
  <Words>779</Words>
  <Application>Microsoft Macintosh PowerPoint</Application>
  <PresentationFormat>On-screen Show (4:3)</PresentationFormat>
  <Paragraphs>124</Paragraphs>
  <Slides>26</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Century Gothic</vt:lpstr>
      <vt:lpstr>Symbol</vt:lpstr>
      <vt:lpstr>Wingdings 2</vt:lpstr>
      <vt:lpstr>Plaza</vt:lpstr>
      <vt:lpstr>Законы эволюции</vt:lpstr>
      <vt:lpstr>Результаты контрольной</vt:lpstr>
      <vt:lpstr>Чтобы не списывали контрольные</vt:lpstr>
      <vt:lpstr>План лекции</vt:lpstr>
      <vt:lpstr>В предыдущей серии</vt:lpstr>
      <vt:lpstr>Трюк</vt:lpstr>
      <vt:lpstr>Плотность вероятности</vt:lpstr>
      <vt:lpstr>Наблюдаемая статистика </vt:lpstr>
      <vt:lpstr>Как вычислить стандартное отклонение экспериментальной оценки?</vt:lpstr>
      <vt:lpstr>Классификация параметрических режимов</vt:lpstr>
      <vt:lpstr>Средние величины</vt:lpstr>
      <vt:lpstr>Средние величины</vt:lpstr>
      <vt:lpstr>Режим естественного отбора s &gt;&gt; m  &amp;  N &gt;&gt; 1/ m</vt:lpstr>
      <vt:lpstr>Режим естественного отбора s &gt;&gt; m  &amp;  N &gt;&gt; 1/ m</vt:lpstr>
      <vt:lpstr>Наблюдаемые величины как функции размера популяции</vt:lpstr>
      <vt:lpstr>Консультация по итогам </vt:lpstr>
      <vt:lpstr>Как оценить размер популяции из последовательностей ДНК  </vt:lpstr>
      <vt:lpstr>Эффективный размер не совпадает с демографическим</vt:lpstr>
      <vt:lpstr> 2 локуса без эпистаза</vt:lpstr>
      <vt:lpstr>Стохастическое моделирование методом  Монте Карло (Wright Fisher)</vt:lpstr>
      <vt:lpstr>Монте Карло с ест. отбором начиная с чистого мутанта   f(0)=1</vt:lpstr>
      <vt:lpstr>Моделирование 2 локусов</vt:lpstr>
      <vt:lpstr>Гетерозиготность ВИЧ внутри  пациента </vt:lpstr>
      <vt:lpstr>Данные пациентов</vt:lpstr>
      <vt:lpstr>Средняя частота наименее представленного гаплотипа</vt:lpstr>
      <vt:lpstr>Спасибо!</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 Rouzine</dc:creator>
  <cp:lastModifiedBy>ivan4995@gmail.com</cp:lastModifiedBy>
  <cp:revision>546</cp:revision>
  <dcterms:created xsi:type="dcterms:W3CDTF">2017-09-05T00:08:04Z</dcterms:created>
  <dcterms:modified xsi:type="dcterms:W3CDTF">2021-10-07T17:33:16Z</dcterms:modified>
</cp:coreProperties>
</file>